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4" r:id="rId17"/>
    <p:sldId id="295" r:id="rId18"/>
    <p:sldId id="271" r:id="rId19"/>
    <p:sldId id="272" r:id="rId20"/>
    <p:sldId id="273" r:id="rId21"/>
    <p:sldId id="274" r:id="rId22"/>
    <p:sldId id="275" r:id="rId23"/>
    <p:sldId id="276" r:id="rId24"/>
    <p:sldId id="277" r:id="rId25"/>
    <p:sldId id="278" r:id="rId26"/>
    <p:sldId id="279" r:id="rId27"/>
    <p:sldId id="280" r:id="rId28"/>
    <p:sldId id="296" r:id="rId29"/>
    <p:sldId id="281" r:id="rId30"/>
    <p:sldId id="282" r:id="rId31"/>
    <p:sldId id="283" r:id="rId32"/>
    <p:sldId id="284" r:id="rId33"/>
    <p:sldId id="285" r:id="rId34"/>
    <p:sldId id="286" r:id="rId35"/>
    <p:sldId id="287" r:id="rId36"/>
    <p:sldId id="288" r:id="rId37"/>
    <p:sldId id="289" r:id="rId38"/>
    <p:sldId id="290" r:id="rId39"/>
    <p:sldId id="292" r:id="rId40"/>
    <p:sldId id="293" r:id="rId41"/>
    <p:sldId id="291" r:id="rId42"/>
  </p:sldIdLst>
  <p:sldSz cx="12192000" cy="6858000"/>
  <p:notesSz cx="6858000" cy="9144000"/>
  <p:embeddedFontLst>
    <p:embeddedFont>
      <p:font typeface="Raleway" panose="020B0604020202020204" pitchFamily="34" charset="-52"/>
      <p:regular r:id="rId44"/>
      <p:bold r:id="rId45"/>
      <p:italic r:id="rId46"/>
      <p:boldItalic r:id="rId47"/>
    </p:embeddedFont>
    <p:embeddedFont>
      <p:font typeface="Raleway Thin" panose="020B0604020202020204" charset="-52"/>
      <p:regular r:id="rId48"/>
      <p:bold r:id="rId49"/>
      <p:italic r:id="rId50"/>
      <p:boldItalic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ODtvlzSvkTWAdSSanqZlIgHrU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Fernandez" initials="EF" lastIdx="1" clrIdx="0">
    <p:extLst>
      <p:ext uri="{19B8F6BF-5375-455C-9EA6-DF929625EA0E}">
        <p15:presenceInfo xmlns:p15="http://schemas.microsoft.com/office/powerpoint/2012/main" userId="e0eaf3740d449d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840"/>
    <a:srgbClr val="2F5CA2"/>
    <a:srgbClr val="F9FAFC"/>
    <a:srgbClr val="34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5714C-EE9D-4E58-AAD4-4DB84D4945E7}" v="11" dt="2020-10-06T10:28:01.846"/>
  </p1510:revLst>
</p1510:revInfo>
</file>

<file path=ppt/tableStyles.xml><?xml version="1.0" encoding="utf-8"?>
<a:tblStyleLst xmlns:a="http://schemas.openxmlformats.org/drawingml/2006/main" def="{50E35A3D-3988-4E9A-BC07-7FC6C5C1A2C8}">
  <a:tblStyle styleId="{50E35A3D-3988-4E9A-BC07-7FC6C5C1A2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B421AC-824C-4B51-AFB0-AD003B1F60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5755714C-EE9D-4E58-AAD4-4DB84D4945E7}"/>
    <pc:docChg chg="undo custSel modSld">
      <pc:chgData name="Esteban Fernandez" userId="e0eaf3740d449d9c" providerId="LiveId" clId="{5755714C-EE9D-4E58-AAD4-4DB84D4945E7}" dt="2020-10-06T10:28:01.846" v="54"/>
      <pc:docMkLst>
        <pc:docMk/>
      </pc:docMkLst>
      <pc:sldChg chg="modSp mod">
        <pc:chgData name="Esteban Fernandez" userId="e0eaf3740d449d9c" providerId="LiveId" clId="{5755714C-EE9D-4E58-AAD4-4DB84D4945E7}" dt="2020-10-06T10:27:35.849" v="53" actId="6549"/>
        <pc:sldMkLst>
          <pc:docMk/>
          <pc:sldMk cId="0" sldId="267"/>
        </pc:sldMkLst>
        <pc:spChg chg="mod">
          <ac:chgData name="Esteban Fernandez" userId="e0eaf3740d449d9c" providerId="LiveId" clId="{5755714C-EE9D-4E58-AAD4-4DB84D4945E7}" dt="2020-10-06T10:27:35.849" v="53" actId="6549"/>
          <ac:spMkLst>
            <pc:docMk/>
            <pc:sldMk cId="0" sldId="267"/>
            <ac:spMk id="141" creationId="{00000000-0000-0000-0000-000000000000}"/>
          </ac:spMkLst>
        </pc:spChg>
      </pc:sldChg>
      <pc:sldChg chg="modSp mod addCm modCm">
        <pc:chgData name="Esteban Fernandez" userId="e0eaf3740d449d9c" providerId="LiveId" clId="{5755714C-EE9D-4E58-AAD4-4DB84D4945E7}" dt="2020-10-06T10:28:01.846" v="54"/>
        <pc:sldMkLst>
          <pc:docMk/>
          <pc:sldMk cId="0" sldId="268"/>
        </pc:sldMkLst>
        <pc:spChg chg="mod">
          <ac:chgData name="Esteban Fernandez" userId="e0eaf3740d449d9c" providerId="LiveId" clId="{5755714C-EE9D-4E58-AAD4-4DB84D4945E7}" dt="2020-10-06T10:27:26.721" v="43" actId="20577"/>
          <ac:spMkLst>
            <pc:docMk/>
            <pc:sldMk cId="0" sldId="268"/>
            <ac:spMk id="153" creationId="{00000000-0000-0000-0000-000000000000}"/>
          </ac:spMkLst>
        </pc:spChg>
      </pc:sldChg>
      <pc:sldChg chg="modSp mod">
        <pc:chgData name="Esteban Fernandez" userId="e0eaf3740d449d9c" providerId="LiveId" clId="{5755714C-EE9D-4E58-AAD4-4DB84D4945E7}" dt="2020-10-06T10:19:30.983" v="16" actId="2"/>
        <pc:sldMkLst>
          <pc:docMk/>
          <pc:sldMk cId="0" sldId="275"/>
        </pc:sldMkLst>
        <pc:spChg chg="mod">
          <ac:chgData name="Esteban Fernandez" userId="e0eaf3740d449d9c" providerId="LiveId" clId="{5755714C-EE9D-4E58-AAD4-4DB84D4945E7}" dt="2020-10-06T10:19:30.983" v="16" actId="2"/>
          <ac:spMkLst>
            <pc:docMk/>
            <pc:sldMk cId="0" sldId="275"/>
            <ac:spMk id="226" creationId="{00000000-0000-0000-0000-000000000000}"/>
          </ac:spMkLst>
        </pc:spChg>
      </pc:sldChg>
      <pc:sldChg chg="modSp mod">
        <pc:chgData name="Esteban Fernandez" userId="e0eaf3740d449d9c" providerId="LiveId" clId="{5755714C-EE9D-4E58-AAD4-4DB84D4945E7}" dt="2020-10-06T10:19:30.814" v="15" actId="2"/>
        <pc:sldMkLst>
          <pc:docMk/>
          <pc:sldMk cId="0" sldId="277"/>
        </pc:sldMkLst>
        <pc:graphicFrameChg chg="modGraphic">
          <ac:chgData name="Esteban Fernandez" userId="e0eaf3740d449d9c" providerId="LiveId" clId="{5755714C-EE9D-4E58-AAD4-4DB84D4945E7}" dt="2020-10-06T10:19:30.814" v="15" actId="2"/>
          <ac:graphicFrameMkLst>
            <pc:docMk/>
            <pc:sldMk cId="0" sldId="277"/>
            <ac:graphicFrameMk id="245" creationId="{00000000-0000-0000-0000-000000000000}"/>
          </ac:graphicFrameMkLst>
        </pc:graphicFrameChg>
      </pc:sldChg>
      <pc:sldChg chg="modSp mod">
        <pc:chgData name="Esteban Fernandez" userId="e0eaf3740d449d9c" providerId="LiveId" clId="{5755714C-EE9D-4E58-AAD4-4DB84D4945E7}" dt="2020-10-06T10:21:53.609" v="22" actId="207"/>
        <pc:sldMkLst>
          <pc:docMk/>
          <pc:sldMk cId="0" sldId="283"/>
        </pc:sldMkLst>
        <pc:spChg chg="mod">
          <ac:chgData name="Esteban Fernandez" userId="e0eaf3740d449d9c" providerId="LiveId" clId="{5755714C-EE9D-4E58-AAD4-4DB84D4945E7}" dt="2020-10-06T10:21:53.609" v="22" actId="207"/>
          <ac:spMkLst>
            <pc:docMk/>
            <pc:sldMk cId="0" sldId="283"/>
            <ac:spMk id="310" creationId="{00000000-0000-0000-0000-000000000000}"/>
          </ac:spMkLst>
        </pc:spChg>
      </pc:sldChg>
      <pc:sldChg chg="modSp mod">
        <pc:chgData name="Esteban Fernandez" userId="e0eaf3740d449d9c" providerId="LiveId" clId="{5755714C-EE9D-4E58-AAD4-4DB84D4945E7}" dt="2020-10-06T10:22:06.845" v="26" actId="207"/>
        <pc:sldMkLst>
          <pc:docMk/>
          <pc:sldMk cId="0" sldId="284"/>
        </pc:sldMkLst>
        <pc:spChg chg="mod">
          <ac:chgData name="Esteban Fernandez" userId="e0eaf3740d449d9c" providerId="LiveId" clId="{5755714C-EE9D-4E58-AAD4-4DB84D4945E7}" dt="2020-10-06T10:22:06.845" v="26" actId="207"/>
          <ac:spMkLst>
            <pc:docMk/>
            <pc:sldMk cId="0" sldId="284"/>
            <ac:spMk id="325" creationId="{00000000-0000-0000-0000-000000000000}"/>
          </ac:spMkLst>
        </pc:spChg>
      </pc:sldChg>
      <pc:sldChg chg="modSp mod">
        <pc:chgData name="Esteban Fernandez" userId="e0eaf3740d449d9c" providerId="LiveId" clId="{5755714C-EE9D-4E58-AAD4-4DB84D4945E7}" dt="2020-10-06T10:19:29.995" v="11" actId="2"/>
        <pc:sldMkLst>
          <pc:docMk/>
          <pc:sldMk cId="0" sldId="285"/>
        </pc:sldMkLst>
        <pc:spChg chg="mod">
          <ac:chgData name="Esteban Fernandez" userId="e0eaf3740d449d9c" providerId="LiveId" clId="{5755714C-EE9D-4E58-AAD4-4DB84D4945E7}" dt="2020-10-06T10:19:29.995" v="11" actId="2"/>
          <ac:spMkLst>
            <pc:docMk/>
            <pc:sldMk cId="0" sldId="285"/>
            <ac:spMk id="337" creationId="{00000000-0000-0000-0000-000000000000}"/>
          </ac:spMkLst>
        </pc:spChg>
      </pc:sldChg>
      <pc:sldChg chg="modSp mod">
        <pc:chgData name="Esteban Fernandez" userId="e0eaf3740d449d9c" providerId="LiveId" clId="{5755714C-EE9D-4E58-AAD4-4DB84D4945E7}" dt="2020-10-06T10:22:23.143" v="28" actId="207"/>
        <pc:sldMkLst>
          <pc:docMk/>
          <pc:sldMk cId="0" sldId="287"/>
        </pc:sldMkLst>
        <pc:spChg chg="mod">
          <ac:chgData name="Esteban Fernandez" userId="e0eaf3740d449d9c" providerId="LiveId" clId="{5755714C-EE9D-4E58-AAD4-4DB84D4945E7}" dt="2020-10-06T10:22:23.143" v="28" actId="207"/>
          <ac:spMkLst>
            <pc:docMk/>
            <pc:sldMk cId="0" sldId="287"/>
            <ac:spMk id="357" creationId="{00000000-0000-0000-0000-000000000000}"/>
          </ac:spMkLst>
        </pc:spChg>
      </pc:sldChg>
      <pc:sldChg chg="modSp mod">
        <pc:chgData name="Esteban Fernandez" userId="e0eaf3740d449d9c" providerId="LiveId" clId="{5755714C-EE9D-4E58-AAD4-4DB84D4945E7}" dt="2020-10-06T10:22:50.285" v="31" actId="207"/>
        <pc:sldMkLst>
          <pc:docMk/>
          <pc:sldMk cId="0" sldId="288"/>
        </pc:sldMkLst>
        <pc:spChg chg="mod">
          <ac:chgData name="Esteban Fernandez" userId="e0eaf3740d449d9c" providerId="LiveId" clId="{5755714C-EE9D-4E58-AAD4-4DB84D4945E7}" dt="2020-10-06T10:22:50.285" v="31" actId="207"/>
          <ac:spMkLst>
            <pc:docMk/>
            <pc:sldMk cId="0" sldId="288"/>
            <ac:spMk id="369"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40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40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40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40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40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40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40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40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usiness.tutsplus.com/tutorials/define-analyze-a-market-opportunity--cms-3187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9f1de2ff6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16" name="Google Shape;116;g99f1de2ff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9f1de2ff6_0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25" name="Google Shape;125;g99f1de2f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f1de2ff6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35" name="Google Shape;135;g99f1de2ff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9f1de2ff6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47" name="Google Shape;147;g99f1de2ff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9f1de2ff6_0_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59" name="Google Shape;159;g99f1de2f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67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4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9f1de2ff6_0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91" name="Google Shape;191;g99f1de2ff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9f1de2ff6_0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0" name="Google Shape;200;g99f1de2ff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9f1de2ff6_0_1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9" name="Google Shape;209;g99f1de2ff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9f1de2ff6_0_1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0" name="Google Shape;220;g99f1de2ff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9f1de2ff6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9" name="Google Shape;229;g99f1de2ff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9f1de2ff6_0_1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38" name="Google Shape;238;g99f1de2ff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9f1de2ff6_0_1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48" name="Google Shape;248;g99f1de2ff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9f1de2ff6_0_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58" name="Google Shape;258;g99f1de2ff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07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363c714d0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77" name="Google Shape;277;g5363c714d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3637bb0de_1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0" name="Google Shape;50;g53637bb0d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363c714d0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90" name="Google Shape;290;g5363c714d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363c714d0_0_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03" name="Google Shape;303;g5363c714d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363c714d0_0_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18" name="Google Shape;318;g5363c714d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363c714d0_0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29" name="Google Shape;329;g5363c714d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363c714d0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40" name="Google Shape;340;g5363c714d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363c714d0_0_1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51" name="Google Shape;351;g5363c714d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363c714d0_0_1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62" name="Google Shape;362;g5363c714d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363c714d0_0_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73" name="Google Shape;373;g5363c714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9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3637bb0de_1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59" name="Google Shape;59;g53637bb0d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92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95" name="Google Shape;39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637bb0de_1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00"/>
              <a:buFont typeface="Arial"/>
              <a:buNone/>
            </a:pP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https://business.tutsplus.com/tutorials/define-analyze-a-market-opportunity--cms-31875</a:t>
            </a:r>
            <a:r>
              <a:rPr lang="en-US" sz="1800" dirty="0">
                <a:solidFill>
                  <a:schemeClr val="dk1"/>
                </a:solidFill>
                <a:latin typeface="Arial"/>
                <a:ea typeface="Arial"/>
                <a:cs typeface="Arial"/>
                <a:sym typeface="Arial"/>
              </a:rPr>
              <a:t> </a:t>
            </a:r>
            <a:endParaRPr sz="300" dirty="0"/>
          </a:p>
        </p:txBody>
      </p:sp>
      <p:sp>
        <p:nvSpPr>
          <p:cNvPr id="69" name="Google Shape;69;g53637bb0d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3637bb0de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78" name="Google Shape;78;g53637bb0de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3637bb0de_1_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88" name="Google Shape;88;g53637bb0d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363c714d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97" name="Google Shape;97;g5363c714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9f1de2ff6_0_1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07" name="Google Shape;107;g99f1de2ff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 type="tx">
  <p:cSld name="TITLE_AND_BODY">
    <p:spTree>
      <p:nvGrpSpPr>
        <p:cNvPr id="1" name="Shape 9"/>
        <p:cNvGrpSpPr/>
        <p:nvPr/>
      </p:nvGrpSpPr>
      <p:grpSpPr>
        <a:xfrm>
          <a:off x="0" y="0"/>
          <a:ext cx="0" cy="0"/>
          <a:chOff x="0" y="0"/>
          <a:chExt cx="0" cy="0"/>
        </a:xfrm>
      </p:grpSpPr>
      <p:sp>
        <p:nvSpPr>
          <p:cNvPr id="10" name="Google Shape;10;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0">
  <p:cSld name="Default 0">
    <p:spTree>
      <p:nvGrpSpPr>
        <p:cNvPr id="1" name="Shape 11"/>
        <p:cNvGrpSpPr/>
        <p:nvPr/>
      </p:nvGrpSpPr>
      <p:grpSpPr>
        <a:xfrm>
          <a:off x="0" y="0"/>
          <a:ext cx="0" cy="0"/>
          <a:chOff x="0" y="0"/>
          <a:chExt cx="0" cy="0"/>
        </a:xfrm>
      </p:grpSpPr>
      <p:sp>
        <p:nvSpPr>
          <p:cNvPr id="12" name="Google Shape;12;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0">
  <p:cSld name="Default 0 2">
    <p:spTree>
      <p:nvGrpSpPr>
        <p:cNvPr id="1" name="Shape 13"/>
        <p:cNvGrpSpPr/>
        <p:nvPr/>
      </p:nvGrpSpPr>
      <p:grpSpPr>
        <a:xfrm>
          <a:off x="0" y="0"/>
          <a:ext cx="0" cy="0"/>
          <a:chOff x="0" y="0"/>
          <a:chExt cx="0" cy="0"/>
        </a:xfrm>
      </p:grpSpPr>
      <p:sp>
        <p:nvSpPr>
          <p:cNvPr id="14" name="Google Shape;14;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5"/>
        <p:cNvGrpSpPr/>
        <p:nvPr/>
      </p:nvGrpSpPr>
      <p:grpSpPr>
        <a:xfrm>
          <a:off x="0" y="0"/>
          <a:ext cx="0" cy="0"/>
          <a:chOff x="0" y="0"/>
          <a:chExt cx="0" cy="0"/>
        </a:xfrm>
      </p:grpSpPr>
      <p:sp>
        <p:nvSpPr>
          <p:cNvPr id="16" name="Google Shape;16;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p:cSld name="Default 2">
    <p:spTree>
      <p:nvGrpSpPr>
        <p:cNvPr id="1" name="Shape 17"/>
        <p:cNvGrpSpPr/>
        <p:nvPr/>
      </p:nvGrpSpPr>
      <p:grpSpPr>
        <a:xfrm>
          <a:off x="0" y="0"/>
          <a:ext cx="0" cy="0"/>
          <a:chOff x="0" y="0"/>
          <a:chExt cx="0" cy="0"/>
        </a:xfrm>
      </p:grpSpPr>
      <p:sp>
        <p:nvSpPr>
          <p:cNvPr id="18" name="Google Shape;18;p36"/>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19" name="Google Shape;19;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3">
    <p:spTree>
      <p:nvGrpSpPr>
        <p:cNvPr id="1" name="Shape 20"/>
        <p:cNvGrpSpPr/>
        <p:nvPr/>
      </p:nvGrpSpPr>
      <p:grpSpPr>
        <a:xfrm>
          <a:off x="0" y="0"/>
          <a:ext cx="0" cy="0"/>
          <a:chOff x="0" y="0"/>
          <a:chExt cx="0" cy="0"/>
        </a:xfrm>
      </p:grpSpPr>
      <p:sp>
        <p:nvSpPr>
          <p:cNvPr id="21" name="Google Shape;21;p37"/>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2" name="Google Shape;22;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4">
    <p:spTree>
      <p:nvGrpSpPr>
        <p:cNvPr id="1" name="Shape 23"/>
        <p:cNvGrpSpPr/>
        <p:nvPr/>
      </p:nvGrpSpPr>
      <p:grpSpPr>
        <a:xfrm>
          <a:off x="0" y="0"/>
          <a:ext cx="0" cy="0"/>
          <a:chOff x="0" y="0"/>
          <a:chExt cx="0" cy="0"/>
        </a:xfrm>
      </p:grpSpPr>
      <p:sp>
        <p:nvSpPr>
          <p:cNvPr id="24" name="Google Shape;24;p38"/>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5" name="Google Shape;25;p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p:cSld name="Default 5">
    <p:spTree>
      <p:nvGrpSpPr>
        <p:cNvPr id="1" name="Shape 26"/>
        <p:cNvGrpSpPr/>
        <p:nvPr/>
      </p:nvGrpSpPr>
      <p:grpSpPr>
        <a:xfrm>
          <a:off x="0" y="0"/>
          <a:ext cx="0" cy="0"/>
          <a:chOff x="0" y="0"/>
          <a:chExt cx="0" cy="0"/>
        </a:xfrm>
      </p:grpSpPr>
      <p:sp>
        <p:nvSpPr>
          <p:cNvPr id="27" name="Google Shape;27;p39"/>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8" name="Google Shape;28;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1pPr>
            <a:lvl2pPr marR="0" lvl="1"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2pPr>
            <a:lvl3pPr marR="0" lvl="2"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3pPr>
            <a:lvl4pPr marR="0" lvl="3"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4pPr>
            <a:lvl5pPr marR="0" lvl="4"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5pPr>
            <a:lvl6pPr marR="0" lvl="5"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6pPr>
            <a:lvl7pPr marR="0" lvl="6"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7pPr>
            <a:lvl8pPr marR="0" lvl="7"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8pPr>
            <a:lvl9pPr marR="0" lvl="8"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9pPr>
          </a:lstStyle>
          <a:p>
            <a:endParaRPr/>
          </a:p>
        </p:txBody>
      </p:sp>
      <p:sp>
        <p:nvSpPr>
          <p:cNvPr id="7" name="Google Shape;7;p31"/>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9pPr>
          </a:lstStyle>
          <a:p>
            <a:endParaRPr/>
          </a:p>
        </p:txBody>
      </p:sp>
      <p:sp>
        <p:nvSpPr>
          <p:cNvPr id="8" name="Google Shape;8;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1pPr>
            <a:lvl2pPr marL="0" marR="0" lvl="1"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2pPr>
            <a:lvl3pPr marL="0" marR="0" lvl="2"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3pPr>
            <a:lvl4pPr marL="0" marR="0" lvl="3"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4pPr>
            <a:lvl5pPr marL="0" marR="0" lvl="4"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5pPr>
            <a:lvl6pPr marL="0" marR="0" lvl="5"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6pPr>
            <a:lvl7pPr marL="0" marR="0" lvl="6"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7pPr>
            <a:lvl8pPr marL="0" marR="0" lvl="7"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8pPr>
            <a:lvl9pPr marL="0" marR="0" lvl="8"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2.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3.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4.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5.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6.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7.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8.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descr="image.png"/>
          <p:cNvPicPr preferRelativeResize="0"/>
          <p:nvPr/>
        </p:nvPicPr>
        <p:blipFill rotWithShape="1">
          <a:blip r:embed="rId3">
            <a:alphaModFix/>
          </a:blip>
          <a:srcRect/>
          <a:stretch/>
        </p:blipFill>
        <p:spPr>
          <a:xfrm>
            <a:off x="9186862" y="204787"/>
            <a:ext cx="2763838" cy="603251"/>
          </a:xfrm>
          <a:prstGeom prst="rect">
            <a:avLst/>
          </a:prstGeom>
          <a:noFill/>
          <a:ln>
            <a:noFill/>
          </a:ln>
        </p:spPr>
      </p:pic>
      <p:pic>
        <p:nvPicPr>
          <p:cNvPr id="34" name="Google Shape;34;p1" descr="image.png"/>
          <p:cNvPicPr preferRelativeResize="0"/>
          <p:nvPr/>
        </p:nvPicPr>
        <p:blipFill rotWithShape="1">
          <a:blip r:embed="rId4">
            <a:alphaModFix/>
          </a:blip>
          <a:srcRect/>
          <a:stretch/>
        </p:blipFill>
        <p:spPr>
          <a:xfrm>
            <a:off x="401637" y="225425"/>
            <a:ext cx="6096001" cy="1905000"/>
          </a:xfrm>
          <a:prstGeom prst="rect">
            <a:avLst/>
          </a:prstGeom>
          <a:noFill/>
          <a:ln>
            <a:noFill/>
          </a:ln>
        </p:spPr>
      </p:pic>
      <p:pic>
        <p:nvPicPr>
          <p:cNvPr id="35" name="Google Shape;35;p1" descr="image.png"/>
          <p:cNvPicPr preferRelativeResize="0"/>
          <p:nvPr/>
        </p:nvPicPr>
        <p:blipFill rotWithShape="1">
          <a:blip r:embed="rId5">
            <a:alphaModFix/>
          </a:blip>
          <a:srcRect/>
          <a:stretch/>
        </p:blipFill>
        <p:spPr>
          <a:xfrm>
            <a:off x="0" y="4073525"/>
            <a:ext cx="12192000" cy="2846388"/>
          </a:xfrm>
          <a:prstGeom prst="rect">
            <a:avLst/>
          </a:prstGeom>
          <a:noFill/>
          <a:ln>
            <a:noFill/>
          </a:ln>
        </p:spPr>
      </p:pic>
      <p:sp>
        <p:nvSpPr>
          <p:cNvPr id="36" name="Google Shape;36;p1"/>
          <p:cNvSpPr txBox="1"/>
          <p:nvPr/>
        </p:nvSpPr>
        <p:spPr>
          <a:xfrm>
            <a:off x="2294746" y="2395854"/>
            <a:ext cx="7280503" cy="584735"/>
          </a:xfrm>
          <a:prstGeom prst="rect">
            <a:avLst/>
          </a:prstGeom>
          <a:noFill/>
          <a:ln>
            <a:noFill/>
          </a:ln>
        </p:spPr>
        <p:txBody>
          <a:bodyPr spcFirstLastPara="1" wrap="square" lIns="45700" tIns="45700" rIns="45700" bIns="45700" anchor="t" anchorCtr="0">
            <a:spAutoFit/>
          </a:bodyPr>
          <a:lstStyle/>
          <a:p>
            <a:pPr lvl="0" algn="ctr">
              <a:buSzPts val="3400"/>
            </a:pPr>
            <a:r>
              <a:rPr lang="mk-MK" sz="3200" b="1" dirty="0"/>
              <a:t>Собирање и анализа на податоци</a:t>
            </a:r>
            <a:endParaRPr sz="3200" b="1"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endParaRPr>
          </a:p>
        </p:txBody>
      </p:sp>
      <p:sp>
        <p:nvSpPr>
          <p:cNvPr id="37" name="Google Shape;37;p1"/>
          <p:cNvSpPr txBox="1"/>
          <p:nvPr/>
        </p:nvSpPr>
        <p:spPr>
          <a:xfrm>
            <a:off x="3532496" y="3137098"/>
            <a:ext cx="5127007" cy="461624"/>
          </a:xfrm>
          <a:prstGeom prst="rect">
            <a:avLst/>
          </a:prstGeom>
          <a:noFill/>
          <a:ln>
            <a:noFill/>
          </a:ln>
        </p:spPr>
        <p:txBody>
          <a:bodyPr spcFirstLastPara="1" wrap="square" lIns="45700" tIns="45700" rIns="45700" bIns="45700" anchor="t" anchorCtr="0">
            <a:spAutoFit/>
          </a:bodyPr>
          <a:lstStyle/>
          <a:p>
            <a:pPr lvl="0">
              <a:buSzPts val="2300"/>
            </a:pPr>
            <a:r>
              <a:rPr lang="en-US" sz="2400" b="1" i="0" u="none" strike="noStrike" cap="none" dirty="0" smtClean="0">
                <a:solidFill>
                  <a:srgbClr val="000000"/>
                </a:solidFill>
                <a:latin typeface="Arial" panose="020B0604020202020204" pitchFamily="34" charset="0"/>
                <a:ea typeface="Arial Rounded"/>
                <a:cs typeface="Arial" panose="020B0604020202020204" pitchFamily="34" charset="0"/>
                <a:sym typeface="Arial Rounded"/>
              </a:rPr>
              <a:t>    (</a:t>
            </a:r>
            <a:r>
              <a:rPr lang="mk-MK" sz="2400" b="1" i="1" dirty="0"/>
              <a:t>Дел за претприемништво</a:t>
            </a:r>
            <a:r>
              <a:rPr lang="en-US" sz="2400" b="1" i="0" u="none" strike="noStrike" cap="none" dirty="0" smtClean="0">
                <a:solidFill>
                  <a:srgbClr val="000000"/>
                </a:solidFill>
                <a:latin typeface="Arial" panose="020B0604020202020204" pitchFamily="34" charset="0"/>
                <a:ea typeface="Arial Rounded"/>
                <a:cs typeface="Arial" panose="020B0604020202020204" pitchFamily="34" charset="0"/>
                <a:sym typeface="Arial Rounded"/>
              </a:rPr>
              <a:t>)</a:t>
            </a:r>
            <a:endParaRPr sz="2400" dirty="0">
              <a:latin typeface="Arial" panose="020B0604020202020204" pitchFamily="34" charset="0"/>
              <a:cs typeface="Arial" panose="020B0604020202020204" pitchFamily="34" charset="0"/>
            </a:endParaRPr>
          </a:p>
        </p:txBody>
      </p:sp>
      <p:sp>
        <p:nvSpPr>
          <p:cNvPr id="38" name="Google Shape;38;p1"/>
          <p:cNvSpPr txBox="1"/>
          <p:nvPr/>
        </p:nvSpPr>
        <p:spPr>
          <a:xfrm>
            <a:off x="9209087" y="892175"/>
            <a:ext cx="2581276" cy="9804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Raleway Thin"/>
              <a:buNone/>
            </a:pPr>
            <a:r>
              <a:rPr lang="en-US" sz="900" b="0" i="0" u="none" strike="noStrike" cap="none" dirty="0">
                <a:solidFill>
                  <a:srgbClr val="000000"/>
                </a:solidFill>
                <a:latin typeface="Raleway Thin"/>
                <a:ea typeface="Raleway Thin"/>
                <a:cs typeface="Raleway Thin"/>
                <a:sym typeface="Raleway Thin"/>
              </a:rPr>
              <a:t>With the support of the Erasmus+ </a:t>
            </a:r>
            <a:r>
              <a:rPr lang="en-US" sz="900" b="0" i="0" u="none" strike="noStrike" cap="none" dirty="0" err="1">
                <a:solidFill>
                  <a:srgbClr val="000000"/>
                </a:solidFill>
                <a:latin typeface="Raleway Thin"/>
                <a:ea typeface="Raleway Thin"/>
                <a:cs typeface="Raleway Thin"/>
                <a:sym typeface="Raleway Thin"/>
              </a:rPr>
              <a:t>programme</a:t>
            </a:r>
            <a:r>
              <a:rPr lang="en-US" sz="900" b="0" i="0" u="none" strike="noStrike" cap="none">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99f1de2ff6_0_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9" name="Google Shape;119;g99f1de2ff6_0_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0" name="Google Shape;120;g99f1de2ff6_0_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22" name="Google Shape;122;g99f1de2ff6_0_3"/>
          <p:cNvSpPr txBox="1"/>
          <p:nvPr/>
        </p:nvSpPr>
        <p:spPr>
          <a:xfrm>
            <a:off x="710522" y="2431375"/>
            <a:ext cx="11022900" cy="3541500"/>
          </a:xfrm>
          <a:prstGeom prst="rect">
            <a:avLst/>
          </a:prstGeom>
          <a:noFill/>
          <a:ln>
            <a:noFill/>
          </a:ln>
        </p:spPr>
        <p:txBody>
          <a:bodyPr spcFirstLastPara="1" wrap="square" lIns="45700" tIns="45700" rIns="45700" bIns="45700" anchor="t" anchorCtr="0">
            <a:noAutofit/>
          </a:bodyPr>
          <a:lstStyle/>
          <a:p>
            <a:pPr lvl="0">
              <a:lnSpc>
                <a:spcPct val="150000"/>
              </a:lnSpc>
            </a:pPr>
            <a:r>
              <a:rPr lang="ru-RU" sz="1800" b="1" i="1" dirty="0">
                <a:solidFill>
                  <a:srgbClr val="0D0D0D"/>
                </a:solidFill>
              </a:rPr>
              <a:t>Консултирајте се со јавни бази на податоци за културен туризам / претприемништво</a:t>
            </a:r>
          </a:p>
          <a:p>
            <a:pPr lvl="0">
              <a:lnSpc>
                <a:spcPct val="150000"/>
              </a:lnSpc>
            </a:pPr>
            <a:r>
              <a:rPr lang="ru-RU" sz="1800" b="1" i="1" dirty="0">
                <a:solidFill>
                  <a:srgbClr val="0D0D0D"/>
                </a:solidFill>
              </a:rPr>
              <a:t>Опсерваторија за виртуелен туризам</a:t>
            </a:r>
            <a:r>
              <a:rPr lang="ru-RU" sz="1800" b="1" i="1" dirty="0" smtClean="0">
                <a:solidFill>
                  <a:srgbClr val="0D0D0D"/>
                </a:solidFill>
              </a:rPr>
              <a:t>: (</a:t>
            </a:r>
            <a:r>
              <a:rPr lang="en-US" sz="1800" b="1" i="1" dirty="0" smtClean="0">
                <a:solidFill>
                  <a:srgbClr val="0D0D0D"/>
                </a:solidFill>
              </a:rPr>
              <a:t>Virtual </a:t>
            </a:r>
            <a:r>
              <a:rPr lang="en-US" sz="1800" b="1" i="1" dirty="0">
                <a:solidFill>
                  <a:srgbClr val="0D0D0D"/>
                </a:solidFill>
              </a:rPr>
              <a:t>Tourism </a:t>
            </a:r>
            <a:r>
              <a:rPr lang="en-US" sz="1800" b="1" i="1" dirty="0" smtClean="0">
                <a:solidFill>
                  <a:srgbClr val="0D0D0D"/>
                </a:solidFill>
              </a:rPr>
              <a:t>Observatory</a:t>
            </a:r>
            <a:r>
              <a:rPr lang="mk-MK" sz="1800" b="1" i="1" dirty="0" smtClean="0">
                <a:solidFill>
                  <a:srgbClr val="0D0D0D"/>
                </a:solidFill>
              </a:rPr>
              <a:t>)</a:t>
            </a:r>
            <a:endParaRPr lang="ru-RU" sz="1800" b="1" i="1" dirty="0">
              <a:solidFill>
                <a:srgbClr val="0D0D0D"/>
              </a:solidFill>
            </a:endParaRPr>
          </a:p>
          <a:p>
            <a:pPr lvl="0">
              <a:lnSpc>
                <a:spcPct val="150000"/>
              </a:lnSpc>
            </a:pPr>
            <a:r>
              <a:rPr lang="ru-RU" sz="1800" b="1" i="1" dirty="0">
                <a:solidFill>
                  <a:srgbClr val="0D0D0D"/>
                </a:solidFill>
              </a:rPr>
              <a:t>https://ec.europa.eu/growth/tools-databases/vto/</a:t>
            </a:r>
          </a:p>
          <a:p>
            <a:pPr lvl="0">
              <a:lnSpc>
                <a:spcPct val="150000"/>
              </a:lnSpc>
            </a:pPr>
            <a:r>
              <a:rPr lang="ru-RU" sz="1800" b="1" i="1" dirty="0" smtClean="0">
                <a:solidFill>
                  <a:srgbClr val="0D0D0D"/>
                </a:solidFill>
              </a:rPr>
              <a:t>Евростат (</a:t>
            </a:r>
            <a:r>
              <a:rPr lang="en-US" sz="1800" b="1" i="1" dirty="0" smtClean="0">
                <a:solidFill>
                  <a:srgbClr val="0D0D0D"/>
                </a:solidFill>
              </a:rPr>
              <a:t>Eurostat</a:t>
            </a:r>
            <a:r>
              <a:rPr lang="mk-MK" sz="1800" b="1" i="1" dirty="0" smtClean="0">
                <a:solidFill>
                  <a:srgbClr val="0D0D0D"/>
                </a:solidFill>
              </a:rPr>
              <a:t>)</a:t>
            </a:r>
            <a:endParaRPr lang="ru-RU" sz="1800" b="1" i="1" dirty="0">
              <a:solidFill>
                <a:srgbClr val="0D0D0D"/>
              </a:solidFill>
            </a:endParaRPr>
          </a:p>
          <a:p>
            <a:pPr lvl="0">
              <a:lnSpc>
                <a:spcPct val="150000"/>
              </a:lnSpc>
            </a:pPr>
            <a:r>
              <a:rPr lang="ru-RU" sz="1800" b="1" i="1" dirty="0">
                <a:solidFill>
                  <a:srgbClr val="0D0D0D"/>
                </a:solidFill>
              </a:rPr>
              <a:t>https://ec.europa.eu/eurostat/statistics-explained/index.php/Tourism_statistics</a:t>
            </a:r>
          </a:p>
          <a:p>
            <a:pPr lvl="0">
              <a:lnSpc>
                <a:spcPct val="150000"/>
              </a:lnSpc>
            </a:pPr>
            <a:r>
              <a:rPr lang="ru-RU" sz="1800" b="1" i="1" dirty="0">
                <a:solidFill>
                  <a:srgbClr val="0D0D0D"/>
                </a:solidFill>
              </a:rPr>
              <a:t>Европската комисија за </a:t>
            </a:r>
            <a:r>
              <a:rPr lang="ru-RU" sz="1800" b="1" i="1" dirty="0" smtClean="0">
                <a:solidFill>
                  <a:srgbClr val="0D0D0D"/>
                </a:solidFill>
              </a:rPr>
              <a:t>патувања (</a:t>
            </a:r>
            <a:r>
              <a:rPr lang="en-US" sz="1800" b="1" i="1" dirty="0" smtClean="0">
                <a:solidFill>
                  <a:srgbClr val="0D0D0D"/>
                </a:solidFill>
              </a:rPr>
              <a:t>European </a:t>
            </a:r>
            <a:r>
              <a:rPr lang="en-US" sz="1800" b="1" i="1" dirty="0">
                <a:solidFill>
                  <a:srgbClr val="0D0D0D"/>
                </a:solidFill>
              </a:rPr>
              <a:t>Travel </a:t>
            </a:r>
            <a:r>
              <a:rPr lang="en-US" sz="1800" b="1" i="1" dirty="0" smtClean="0">
                <a:solidFill>
                  <a:srgbClr val="0D0D0D"/>
                </a:solidFill>
              </a:rPr>
              <a:t>Commission</a:t>
            </a:r>
            <a:r>
              <a:rPr lang="mk-MK" sz="1800" b="1" i="1" dirty="0" smtClean="0">
                <a:solidFill>
                  <a:srgbClr val="0D0D0D"/>
                </a:solidFill>
              </a:rPr>
              <a:t>)</a:t>
            </a:r>
            <a:endParaRPr lang="ru-RU" sz="1800" b="1" i="1" dirty="0">
              <a:solidFill>
                <a:srgbClr val="0D0D0D"/>
              </a:solidFill>
            </a:endParaRPr>
          </a:p>
          <a:p>
            <a:pPr lvl="0">
              <a:lnSpc>
                <a:spcPct val="150000"/>
              </a:lnSpc>
            </a:pPr>
            <a:r>
              <a:rPr lang="ru-RU" sz="1800" b="1" i="1" dirty="0">
                <a:solidFill>
                  <a:srgbClr val="0D0D0D"/>
                </a:solidFill>
              </a:rPr>
              <a:t>https://etc-corporate.org/?page=research-intelligence</a:t>
            </a:r>
            <a:endParaRPr sz="1800" dirty="0">
              <a:solidFill>
                <a:srgbClr val="0D0D0D"/>
              </a:solidFill>
            </a:endParaRPr>
          </a:p>
        </p:txBody>
      </p:sp>
      <p:sp>
        <p:nvSpPr>
          <p:cNvPr id="2" name="Google Shape;55;g53637bb0de_1_2">
            <a:extLst>
              <a:ext uri="{FF2B5EF4-FFF2-40B4-BE49-F238E27FC236}">
                <a16:creationId xmlns:a16="http://schemas.microsoft.com/office/drawing/2014/main" id="{D97EFC00-7815-4138-8C0D-C9A1BBF1D11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99f1de2ff6_0_1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28" name="Google Shape;128;g99f1de2ff6_0_1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9" name="Google Shape;129;g99f1de2ff6_0_1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31" name="Google Shape;131;g99f1de2ff6_0_16"/>
          <p:cNvSpPr txBox="1"/>
          <p:nvPr/>
        </p:nvSpPr>
        <p:spPr>
          <a:xfrm>
            <a:off x="501375" y="2197975"/>
            <a:ext cx="5434800" cy="3786900"/>
          </a:xfrm>
          <a:prstGeom prst="rect">
            <a:avLst/>
          </a:prstGeom>
          <a:noFill/>
          <a:ln>
            <a:noFill/>
          </a:ln>
        </p:spPr>
        <p:txBody>
          <a:bodyPr spcFirstLastPara="1" wrap="square" lIns="45700" tIns="45700" rIns="45700" bIns="45700" anchor="t" anchorCtr="0">
            <a:noAutofit/>
          </a:bodyPr>
          <a:lstStyle/>
          <a:p>
            <a:r>
              <a:rPr lang="it-IT" sz="2000" dirty="0"/>
              <a:t>1.1. Опсерваторија за виртуелен туризам (Virtual Tourism Observatory)</a:t>
            </a:r>
            <a:endParaRPr lang="en-US" sz="2000" dirty="0"/>
          </a:p>
          <a:p>
            <a:r>
              <a:rPr lang="it-IT" sz="2000" dirty="0"/>
              <a:t>Неговата цел е да ги поддржи креаторите на политиките и бизнисите да развиваат подобри стратегии за поконкурентен европски туристички сектор.</a:t>
            </a:r>
            <a:endParaRPr lang="en-US" sz="2000" dirty="0"/>
          </a:p>
          <a:p>
            <a:r>
              <a:rPr lang="it-IT" sz="2000" dirty="0"/>
              <a:t>Првата претстава за графички податоци помага да се добие прв поглед на она што се случува во овој сектор. Опциите за визуелизација се прилагодливи, како и нивото (или глобалното ниво на ЕУ или земјата) што треба да се испитаат</a:t>
            </a:r>
            <a:endParaRPr lang="en-US" sz="2000" dirty="0"/>
          </a:p>
        </p:txBody>
      </p:sp>
      <p:pic>
        <p:nvPicPr>
          <p:cNvPr id="132" name="Google Shape;132;g99f1de2ff6_0_16"/>
          <p:cNvPicPr preferRelativeResize="0"/>
          <p:nvPr/>
        </p:nvPicPr>
        <p:blipFill>
          <a:blip r:embed="rId6">
            <a:alphaModFix/>
          </a:blip>
          <a:stretch>
            <a:fillRect/>
          </a:stretch>
        </p:blipFill>
        <p:spPr>
          <a:xfrm>
            <a:off x="7613350" y="2197975"/>
            <a:ext cx="3818902" cy="3786900"/>
          </a:xfrm>
          <a:prstGeom prst="rect">
            <a:avLst/>
          </a:prstGeom>
          <a:noFill/>
          <a:ln>
            <a:noFill/>
          </a:ln>
        </p:spPr>
      </p:pic>
      <p:sp>
        <p:nvSpPr>
          <p:cNvPr id="2" name="Google Shape;55;g53637bb0de_1_2">
            <a:extLst>
              <a:ext uri="{FF2B5EF4-FFF2-40B4-BE49-F238E27FC236}">
                <a16:creationId xmlns:a16="http://schemas.microsoft.com/office/drawing/2014/main" id="{EEF9858E-754A-4D3C-95B2-45DB5A0841C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99f1de2ff6_0_2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38" name="Google Shape;138;g99f1de2ff6_0_2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39" name="Google Shape;139;g99f1de2ff6_0_2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41" name="Google Shape;141;g99f1de2ff6_0_26"/>
          <p:cNvSpPr txBox="1"/>
          <p:nvPr/>
        </p:nvSpPr>
        <p:spPr>
          <a:xfrm>
            <a:off x="501375" y="2197975"/>
            <a:ext cx="9758700" cy="501600"/>
          </a:xfrm>
          <a:prstGeom prst="rect">
            <a:avLst/>
          </a:prstGeom>
          <a:noFill/>
          <a:ln>
            <a:noFill/>
          </a:ln>
        </p:spPr>
        <p:txBody>
          <a:bodyPr spcFirstLastPara="1" wrap="square" lIns="45700" tIns="45700" rIns="45700" bIns="45700" anchor="t" anchorCtr="0">
            <a:noAutofit/>
          </a:bodyPr>
          <a:lstStyle/>
          <a:p>
            <a:pPr lvl="0">
              <a:lnSpc>
                <a:spcPct val="150000"/>
              </a:lnSpc>
            </a:pPr>
            <a:r>
              <a:rPr lang="ru-RU" sz="2200" dirty="0"/>
              <a:t>1.1. Опсерваторија за виртуелен туризам. Динамички информации </a:t>
            </a:r>
            <a:r>
              <a:rPr lang="ru-RU" sz="2200" dirty="0" smtClean="0"/>
              <a:t>за</a:t>
            </a:r>
          </a:p>
          <a:p>
            <a:pPr lvl="0">
              <a:lnSpc>
                <a:spcPct val="150000"/>
              </a:lnSpc>
            </a:pPr>
            <a:endParaRPr sz="22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lang="en-US" sz="1600" dirty="0">
              <a:solidFill>
                <a:srgbClr val="0D0D0D"/>
              </a:solidFill>
            </a:endParaRPr>
          </a:p>
          <a:p>
            <a:pPr lvl="0">
              <a:lnSpc>
                <a:spcPct val="150000"/>
              </a:lnSpc>
            </a:pPr>
            <a:r>
              <a:rPr lang="ru-RU" sz="1600" dirty="0">
                <a:solidFill>
                  <a:srgbClr val="0D0D0D"/>
                </a:solidFill>
              </a:rPr>
              <a:t>Графичките претстави (како што се ленти наспроти хоризонтални линии, точки со различни бои, различни ленти) овозможуваат споредби и лесно толкување на податоците.</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id="{82580758-0962-485D-994F-7C041FB65EF7}"/>
              </a:ext>
            </a:extLst>
          </p:cNvPr>
          <p:cNvGrpSpPr/>
          <p:nvPr/>
        </p:nvGrpSpPr>
        <p:grpSpPr>
          <a:xfrm>
            <a:off x="681257" y="2884487"/>
            <a:ext cx="10342825" cy="2480102"/>
            <a:chOff x="501375" y="2699573"/>
            <a:chExt cx="10342825" cy="2480102"/>
          </a:xfrm>
        </p:grpSpPr>
        <p:pic>
          <p:nvPicPr>
            <p:cNvPr id="142" name="Google Shape;142;g99f1de2ff6_0_26"/>
            <p:cNvPicPr preferRelativeResize="0"/>
            <p:nvPr/>
          </p:nvPicPr>
          <p:blipFill rotWithShape="1">
            <a:blip r:embed="rId6">
              <a:alphaModFix/>
            </a:blip>
            <a:srcRect b="16749"/>
            <a:stretch/>
          </p:blipFill>
          <p:spPr>
            <a:xfrm>
              <a:off x="4032706" y="2705185"/>
              <a:ext cx="3138260" cy="2278672"/>
            </a:xfrm>
            <a:prstGeom prst="rect">
              <a:avLst/>
            </a:prstGeom>
            <a:noFill/>
            <a:ln>
              <a:noFill/>
            </a:ln>
          </p:spPr>
        </p:pic>
        <p:pic>
          <p:nvPicPr>
            <p:cNvPr id="143" name="Google Shape;143;g99f1de2ff6_0_26"/>
            <p:cNvPicPr preferRelativeResize="0"/>
            <p:nvPr/>
          </p:nvPicPr>
          <p:blipFill>
            <a:blip r:embed="rId7">
              <a:alphaModFix/>
            </a:blip>
            <a:stretch>
              <a:fillRect/>
            </a:stretch>
          </p:blipFill>
          <p:spPr>
            <a:xfrm>
              <a:off x="7705938" y="2699573"/>
              <a:ext cx="3138262" cy="2289900"/>
            </a:xfrm>
            <a:prstGeom prst="rect">
              <a:avLst/>
            </a:prstGeom>
            <a:noFill/>
            <a:ln>
              <a:noFill/>
            </a:ln>
          </p:spPr>
        </p:pic>
        <p:pic>
          <p:nvPicPr>
            <p:cNvPr id="144" name="Google Shape;144;g99f1de2ff6_0_26"/>
            <p:cNvPicPr preferRelativeResize="0"/>
            <p:nvPr/>
          </p:nvPicPr>
          <p:blipFill>
            <a:blip r:embed="rId8">
              <a:alphaModFix/>
            </a:blip>
            <a:stretch>
              <a:fillRect/>
            </a:stretch>
          </p:blipFill>
          <p:spPr>
            <a:xfrm>
              <a:off x="595475" y="2705184"/>
              <a:ext cx="3070440" cy="2278676"/>
            </a:xfrm>
            <a:prstGeom prst="rect">
              <a:avLst/>
            </a:prstGeom>
            <a:noFill/>
            <a:ln>
              <a:noFill/>
            </a:ln>
          </p:spPr>
        </p:pic>
        <p:sp>
          <p:nvSpPr>
            <p:cNvPr id="11" name="TextBox 10">
              <a:extLst>
                <a:ext uri="{FF2B5EF4-FFF2-40B4-BE49-F238E27FC236}">
                  <a16:creationId xmlns:a16="http://schemas.microsoft.com/office/drawing/2014/main" id="{5708250A-4079-418D-999D-02E3B283154D}"/>
                </a:ext>
              </a:extLst>
            </p:cNvPr>
            <p:cNvSpPr txBox="1"/>
            <p:nvPr/>
          </p:nvSpPr>
          <p:spPr>
            <a:xfrm>
              <a:off x="501375" y="4871898"/>
              <a:ext cx="9758700" cy="307777"/>
            </a:xfrm>
            <a:prstGeom prst="rect">
              <a:avLst/>
            </a:prstGeom>
            <a:noFill/>
          </p:spPr>
          <p:txBody>
            <a:bodyPr wrap="square">
              <a:spAutoFit/>
            </a:bodyPr>
            <a:lstStyle/>
            <a:p>
              <a:r>
                <a:rPr lang="mk-MK" dirty="0"/>
                <a:t>Зафатеност</a:t>
              </a:r>
              <a:r>
                <a:rPr lang="en-US" dirty="0"/>
                <a:t>		         </a:t>
              </a:r>
              <a:r>
                <a:rPr lang="mk-MK" dirty="0" smtClean="0"/>
                <a:t>          </a:t>
              </a:r>
              <a:r>
                <a:rPr lang="en-US" dirty="0" smtClean="0"/>
                <a:t> </a:t>
              </a:r>
              <a:r>
                <a:rPr lang="mk-MK" dirty="0"/>
                <a:t>Сезоналитет</a:t>
              </a:r>
              <a:r>
                <a:rPr lang="en-US" dirty="0"/>
                <a:t>		            </a:t>
              </a:r>
              <a:r>
                <a:rPr lang="mk-MK" dirty="0" smtClean="0"/>
                <a:t>    Трошоци</a:t>
              </a:r>
              <a:endParaRPr lang="en-US" dirty="0"/>
            </a:p>
          </p:txBody>
        </p:sp>
      </p:grpSp>
      <p:sp>
        <p:nvSpPr>
          <p:cNvPr id="4" name="Google Shape;55;g53637bb0de_1_2">
            <a:extLst>
              <a:ext uri="{FF2B5EF4-FFF2-40B4-BE49-F238E27FC236}">
                <a16:creationId xmlns:a16="http://schemas.microsoft.com/office/drawing/2014/main" id="{960F7040-3AD1-4E55-B610-50C39E06F41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99f1de2ff6_0_3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50" name="Google Shape;150;g99f1de2ff6_0_3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51" name="Google Shape;151;g99f1de2ff6_0_39"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53" name="Google Shape;153;g99f1de2ff6_0_39"/>
          <p:cNvSpPr txBox="1"/>
          <p:nvPr/>
        </p:nvSpPr>
        <p:spPr>
          <a:xfrm>
            <a:off x="501375" y="2197975"/>
            <a:ext cx="11020500" cy="40455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smtClean="0">
                <a:solidFill>
                  <a:srgbClr val="0D0D0D"/>
                </a:solidFill>
              </a:rPr>
              <a:t>1.1. </a:t>
            </a:r>
            <a:r>
              <a:rPr lang="mk-MK" sz="2200" dirty="0" smtClean="0">
                <a:solidFill>
                  <a:srgbClr val="0D0D0D"/>
                </a:solidFill>
              </a:rPr>
              <a:t>Опсерваторија за виртуелен туризам.</a:t>
            </a:r>
            <a:r>
              <a:rPr lang="en-US" sz="2000" dirty="0" smtClean="0">
                <a:solidFill>
                  <a:srgbClr val="0D0D0D"/>
                </a:solidFill>
              </a:rPr>
              <a:t> </a:t>
            </a:r>
            <a:r>
              <a:rPr lang="mk-MK" sz="2000" dirty="0" smtClean="0">
                <a:solidFill>
                  <a:srgbClr val="0D0D0D"/>
                </a:solidFill>
              </a:rPr>
              <a:t>Динамички информации за</a:t>
            </a:r>
            <a:endParaRPr sz="2000" dirty="0" smtClean="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Clr>
                <a:schemeClr val="dk1"/>
              </a:buClr>
              <a:buSzPts val="1100"/>
              <a:buFont typeface="Arial"/>
              <a:buNone/>
            </a:pPr>
            <a:endParaRPr lang="en-US" sz="1600" dirty="0">
              <a:solidFill>
                <a:srgbClr val="0D0D0D"/>
              </a:solidFill>
            </a:endParaRPr>
          </a:p>
          <a:p>
            <a:r>
              <a:rPr lang="it-IT" sz="1600" dirty="0"/>
              <a:t>Можноста за поставување опции и одговорноста со кликнување на глувчето овозможува стеснување на сè и визуелизирање на информации од интерес</a:t>
            </a:r>
            <a:endParaRPr lang="en-US" sz="1600" dirty="0"/>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id="{4369A841-BB18-43B2-AE10-B8DF5D0BC49D}"/>
              </a:ext>
            </a:extLst>
          </p:cNvPr>
          <p:cNvGrpSpPr/>
          <p:nvPr/>
        </p:nvGrpSpPr>
        <p:grpSpPr>
          <a:xfrm>
            <a:off x="670125" y="2979957"/>
            <a:ext cx="10186612" cy="2367886"/>
            <a:chOff x="514764" y="2699572"/>
            <a:chExt cx="10186612" cy="2367886"/>
          </a:xfrm>
        </p:grpSpPr>
        <p:pic>
          <p:nvPicPr>
            <p:cNvPr id="154" name="Google Shape;154;g99f1de2ff6_0_39"/>
            <p:cNvPicPr preferRelativeResize="0"/>
            <p:nvPr/>
          </p:nvPicPr>
          <p:blipFill>
            <a:blip r:embed="rId6">
              <a:alphaModFix/>
            </a:blip>
            <a:stretch>
              <a:fillRect/>
            </a:stretch>
          </p:blipFill>
          <p:spPr>
            <a:xfrm>
              <a:off x="604025" y="2699572"/>
              <a:ext cx="3027881" cy="2183524"/>
            </a:xfrm>
            <a:prstGeom prst="rect">
              <a:avLst/>
            </a:prstGeom>
            <a:noFill/>
            <a:ln>
              <a:noFill/>
            </a:ln>
          </p:spPr>
        </p:pic>
        <p:pic>
          <p:nvPicPr>
            <p:cNvPr id="155" name="Google Shape;155;g99f1de2ff6_0_39"/>
            <p:cNvPicPr preferRelativeResize="0"/>
            <p:nvPr/>
          </p:nvPicPr>
          <p:blipFill>
            <a:blip r:embed="rId7">
              <a:alphaModFix/>
            </a:blip>
            <a:stretch>
              <a:fillRect/>
            </a:stretch>
          </p:blipFill>
          <p:spPr>
            <a:xfrm>
              <a:off x="3929608" y="2699582"/>
              <a:ext cx="3356925" cy="2183508"/>
            </a:xfrm>
            <a:prstGeom prst="rect">
              <a:avLst/>
            </a:prstGeom>
            <a:noFill/>
            <a:ln>
              <a:noFill/>
            </a:ln>
          </p:spPr>
        </p:pic>
        <p:pic>
          <p:nvPicPr>
            <p:cNvPr id="156" name="Google Shape;156;g99f1de2ff6_0_39"/>
            <p:cNvPicPr preferRelativeResize="0"/>
            <p:nvPr/>
          </p:nvPicPr>
          <p:blipFill>
            <a:blip r:embed="rId8">
              <a:alphaModFix/>
            </a:blip>
            <a:stretch>
              <a:fillRect/>
            </a:stretch>
          </p:blipFill>
          <p:spPr>
            <a:xfrm>
              <a:off x="7756149" y="2699582"/>
              <a:ext cx="2606575" cy="2183508"/>
            </a:xfrm>
            <a:prstGeom prst="rect">
              <a:avLst/>
            </a:prstGeom>
            <a:noFill/>
            <a:ln>
              <a:noFill/>
            </a:ln>
          </p:spPr>
        </p:pic>
        <p:sp>
          <p:nvSpPr>
            <p:cNvPr id="11" name="TextBox 10">
              <a:extLst>
                <a:ext uri="{FF2B5EF4-FFF2-40B4-BE49-F238E27FC236}">
                  <a16:creationId xmlns:a16="http://schemas.microsoft.com/office/drawing/2014/main" id="{2D3121D4-D3DA-4A0F-A98D-209F1726C34F}"/>
                </a:ext>
              </a:extLst>
            </p:cNvPr>
            <p:cNvSpPr txBox="1"/>
            <p:nvPr/>
          </p:nvSpPr>
          <p:spPr>
            <a:xfrm>
              <a:off x="514764" y="4759681"/>
              <a:ext cx="10186612" cy="307777"/>
            </a:xfrm>
            <a:prstGeom prst="rect">
              <a:avLst/>
            </a:prstGeom>
            <a:noFill/>
          </p:spPr>
          <p:txBody>
            <a:bodyPr wrap="square">
              <a:spAutoFit/>
            </a:bodyPr>
            <a:lstStyle/>
            <a:p>
              <a:r>
                <a:rPr lang="mk-MK" dirty="0"/>
                <a:t>Вработување</a:t>
              </a:r>
              <a:r>
                <a:rPr lang="en-US" dirty="0"/>
                <a:t>		            Non-EU </a:t>
              </a:r>
              <a:r>
                <a:rPr lang="mk-MK" dirty="0"/>
                <a:t>туристичко присуство</a:t>
              </a:r>
              <a:r>
                <a:rPr lang="en-US" dirty="0"/>
                <a:t>    </a:t>
              </a:r>
              <a:r>
                <a:rPr lang="mk-MK" dirty="0" smtClean="0"/>
                <a:t>                       Регионални </a:t>
              </a:r>
              <a:r>
                <a:rPr lang="mk-MK" dirty="0"/>
                <a:t>податоци</a:t>
              </a:r>
              <a:endParaRPr lang="en-US" dirty="0"/>
            </a:p>
          </p:txBody>
        </p:sp>
      </p:grpSp>
      <p:sp>
        <p:nvSpPr>
          <p:cNvPr id="4" name="Google Shape;55;g53637bb0de_1_2">
            <a:extLst>
              <a:ext uri="{FF2B5EF4-FFF2-40B4-BE49-F238E27FC236}">
                <a16:creationId xmlns:a16="http://schemas.microsoft.com/office/drawing/2014/main" id="{C9A55A42-DE53-470E-8F03-B1F5CDC33F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99f1de2ff6_0_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62" name="Google Shape;162;g99f1de2ff6_0_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63" name="Google Shape;163;g99f1de2ff6_0_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65" name="Google Shape;165;g99f1de2ff6_0_64"/>
          <p:cNvSpPr txBox="1"/>
          <p:nvPr/>
        </p:nvSpPr>
        <p:spPr>
          <a:xfrm>
            <a:off x="501375" y="1633345"/>
            <a:ext cx="11020388" cy="4111364"/>
          </a:xfrm>
          <a:prstGeom prst="rect">
            <a:avLst/>
          </a:prstGeom>
          <a:noFill/>
          <a:ln>
            <a:noFill/>
          </a:ln>
        </p:spPr>
        <p:txBody>
          <a:bodyPr spcFirstLastPara="1" wrap="square" lIns="45700" tIns="45700" rIns="45700" bIns="45700" anchor="t" anchorCtr="0">
            <a:noAutofit/>
          </a:bodyPr>
          <a:lstStyle/>
          <a:p>
            <a:r>
              <a:rPr lang="it-IT" sz="1600" dirty="0"/>
              <a:t>1.2. Базата на податоци на ВТО и Евростат</a:t>
            </a:r>
            <a:endParaRPr lang="en-US" sz="1600" dirty="0"/>
          </a:p>
          <a:p>
            <a:r>
              <a:rPr lang="it-IT" sz="1600" dirty="0"/>
              <a:t>Веб-страницата на ВТО обезбедува област на профил на земја. Со кликнување на него, ќе имате можност да ги прилагодите податоците од интерес што сакате да ги соберете. Податоците достапни во ВTO доаѓаат од базата на податоци на Евростат</a:t>
            </a:r>
            <a:r>
              <a:rPr lang="it-IT" dirty="0"/>
              <a:t>.</a:t>
            </a:r>
            <a:endParaRPr lang="en-US" dirty="0"/>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en-US" sz="1700" dirty="0">
              <a:solidFill>
                <a:srgbClr val="0D0D0D"/>
              </a:solidFill>
            </a:endParaRPr>
          </a:p>
          <a:p>
            <a:pPr marL="0" lvl="0" indent="0" algn="l" rtl="0">
              <a:lnSpc>
                <a:spcPct val="140000"/>
              </a:lnSpc>
              <a:spcBef>
                <a:spcPts val="0"/>
              </a:spcBef>
              <a:spcAft>
                <a:spcPts val="0"/>
              </a:spcAft>
              <a:buNone/>
            </a:pPr>
            <a:r>
              <a:rPr lang="en-US" sz="1700" dirty="0">
                <a:solidFill>
                  <a:srgbClr val="0D0D0D"/>
                </a:solidFill>
              </a:rPr>
              <a:t> </a:t>
            </a:r>
            <a:r>
              <a:rPr lang="en-US" sz="1700" b="1" dirty="0">
                <a:solidFill>
                  <a:srgbClr val="0D0D0D"/>
                </a:solidFill>
              </a:rPr>
              <a:t>Export your data! </a:t>
            </a:r>
            <a:endParaRPr sz="1700" b="1" dirty="0">
              <a:solidFill>
                <a:srgbClr val="0D0D0D"/>
              </a:solidFill>
            </a:endParaRPr>
          </a:p>
          <a:p>
            <a:pPr marL="914400" lvl="0" indent="0" algn="l" rtl="0">
              <a:spcBef>
                <a:spcPts val="0"/>
              </a:spcBef>
              <a:spcAft>
                <a:spcPts val="0"/>
              </a:spcAft>
              <a:buNone/>
            </a:pPr>
            <a:r>
              <a:rPr lang="en-US" sz="1800" b="1" dirty="0">
                <a:solidFill>
                  <a:srgbClr val="0D0D0D"/>
                </a:solidFill>
              </a:rPr>
              <a:t>	</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sp>
        <p:nvSpPr>
          <p:cNvPr id="2" name="Google Shape;55;g53637bb0de_1_2">
            <a:extLst>
              <a:ext uri="{FF2B5EF4-FFF2-40B4-BE49-F238E27FC236}">
                <a16:creationId xmlns:a16="http://schemas.microsoft.com/office/drawing/2014/main" id="{978EBAD7-18B8-4A81-A28A-517AC5620A4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grpSp>
        <p:nvGrpSpPr>
          <p:cNvPr id="4" name="Group 3">
            <a:extLst>
              <a:ext uri="{FF2B5EF4-FFF2-40B4-BE49-F238E27FC236}">
                <a16:creationId xmlns:a16="http://schemas.microsoft.com/office/drawing/2014/main" id="{E1B16D37-B0F1-4144-A37E-949CAB1FD87A}"/>
              </a:ext>
            </a:extLst>
          </p:cNvPr>
          <p:cNvGrpSpPr/>
          <p:nvPr/>
        </p:nvGrpSpPr>
        <p:grpSpPr>
          <a:xfrm>
            <a:off x="944459" y="2852488"/>
            <a:ext cx="10303082" cy="2911051"/>
            <a:chOff x="397307" y="2836175"/>
            <a:chExt cx="10303082" cy="2911051"/>
          </a:xfrm>
        </p:grpSpPr>
        <p:pic>
          <p:nvPicPr>
            <p:cNvPr id="166" name="Google Shape;166;g99f1de2ff6_0_64"/>
            <p:cNvPicPr preferRelativeResize="0"/>
            <p:nvPr/>
          </p:nvPicPr>
          <p:blipFill>
            <a:blip r:embed="rId6">
              <a:alphaModFix/>
            </a:blip>
            <a:stretch>
              <a:fillRect/>
            </a:stretch>
          </p:blipFill>
          <p:spPr>
            <a:xfrm>
              <a:off x="501375" y="2836175"/>
              <a:ext cx="3594676" cy="2584525"/>
            </a:xfrm>
            <a:prstGeom prst="rect">
              <a:avLst/>
            </a:prstGeom>
            <a:noFill/>
            <a:ln>
              <a:noFill/>
            </a:ln>
          </p:spPr>
        </p:pic>
        <p:grpSp>
          <p:nvGrpSpPr>
            <p:cNvPr id="167" name="Google Shape;167;g99f1de2ff6_0_64"/>
            <p:cNvGrpSpPr/>
            <p:nvPr/>
          </p:nvGrpSpPr>
          <p:grpSpPr>
            <a:xfrm>
              <a:off x="5504975" y="2836175"/>
              <a:ext cx="5195414" cy="2584525"/>
              <a:chOff x="5504975" y="2836175"/>
              <a:chExt cx="5195414" cy="2584525"/>
            </a:xfrm>
          </p:grpSpPr>
          <p:pic>
            <p:nvPicPr>
              <p:cNvPr id="168" name="Google Shape;168;g99f1de2ff6_0_64"/>
              <p:cNvPicPr preferRelativeResize="0"/>
              <p:nvPr/>
            </p:nvPicPr>
            <p:blipFill>
              <a:blip r:embed="rId7">
                <a:alphaModFix/>
              </a:blip>
              <a:stretch>
                <a:fillRect/>
              </a:stretch>
            </p:blipFill>
            <p:spPr>
              <a:xfrm>
                <a:off x="5504975" y="2836175"/>
                <a:ext cx="5195414" cy="2584525"/>
              </a:xfrm>
              <a:prstGeom prst="rect">
                <a:avLst/>
              </a:prstGeom>
              <a:noFill/>
              <a:ln>
                <a:noFill/>
              </a:ln>
            </p:spPr>
          </p:pic>
          <p:sp>
            <p:nvSpPr>
              <p:cNvPr id="169" name="Google Shape;169;g99f1de2ff6_0_64"/>
              <p:cNvSpPr/>
              <p:nvPr/>
            </p:nvSpPr>
            <p:spPr>
              <a:xfrm>
                <a:off x="7799225" y="5092500"/>
                <a:ext cx="1011300" cy="328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TextBox 13">
              <a:extLst>
                <a:ext uri="{FF2B5EF4-FFF2-40B4-BE49-F238E27FC236}">
                  <a16:creationId xmlns:a16="http://schemas.microsoft.com/office/drawing/2014/main" id="{A822610A-5F24-4500-AB13-FB01DFBB2C1B}"/>
                </a:ext>
              </a:extLst>
            </p:cNvPr>
            <p:cNvSpPr txBox="1"/>
            <p:nvPr/>
          </p:nvSpPr>
          <p:spPr>
            <a:xfrm>
              <a:off x="397307" y="5371674"/>
              <a:ext cx="8851562" cy="375552"/>
            </a:xfrm>
            <a:prstGeom prst="rect">
              <a:avLst/>
            </a:prstGeom>
            <a:noFill/>
          </p:spPr>
          <p:txBody>
            <a:bodyPr wrap="square">
              <a:spAutoFit/>
            </a:bodyPr>
            <a:lstStyle/>
            <a:p>
              <a:pPr marL="0" lvl="0" indent="0" algn="l" rtl="0">
                <a:lnSpc>
                  <a:spcPct val="150000"/>
                </a:lnSpc>
                <a:spcBef>
                  <a:spcPts val="0"/>
                </a:spcBef>
                <a:spcAft>
                  <a:spcPts val="0"/>
                </a:spcAft>
                <a:buNone/>
              </a:pPr>
              <a:r>
                <a:rPr lang="en-US" sz="1400" dirty="0">
                  <a:solidFill>
                    <a:srgbClr val="0D0D0D"/>
                  </a:solidFill>
                </a:rPr>
                <a:t>Choose the country for comparison		         Select up to 6 indicators of interests.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5" y="2197975"/>
            <a:ext cx="6127918" cy="506400"/>
          </a:xfrm>
          <a:prstGeom prst="rect">
            <a:avLst/>
          </a:prstGeom>
          <a:noFill/>
          <a:ln>
            <a:noFill/>
          </a:ln>
        </p:spPr>
        <p:txBody>
          <a:bodyPr spcFirstLastPara="1" wrap="square" lIns="45700" tIns="45700" rIns="45700" bIns="45700" anchor="t" anchorCtr="0">
            <a:noAutofit/>
          </a:bodyPr>
          <a:lstStyle/>
          <a:p>
            <a:pPr>
              <a:lnSpc>
                <a:spcPct val="150000"/>
              </a:lnSpc>
            </a:pPr>
            <a:r>
              <a:rPr lang="en-US" sz="2000" b="1" dirty="0">
                <a:solidFill>
                  <a:srgbClr val="0D0D0D"/>
                </a:solidFill>
              </a:rPr>
              <a:t>1.2. </a:t>
            </a:r>
            <a:r>
              <a:rPr lang="ru-RU" sz="2000" b="1" dirty="0">
                <a:solidFill>
                  <a:srgbClr val="0D0D0D"/>
                </a:solidFill>
              </a:rPr>
              <a:t>Базата на податоци на ВТО и Евростат</a:t>
            </a:r>
            <a:endParaRPr sz="2000" b="1" dirty="0">
              <a:solidFill>
                <a:srgbClr val="0D0D0D"/>
              </a:solidFill>
            </a:endParaRPr>
          </a:p>
        </p:txBody>
      </p:sp>
      <p:pic>
        <p:nvPicPr>
          <p:cNvPr id="179" name="Google Shape;179;g99f1de2ff6_0_75"/>
          <p:cNvPicPr preferRelativeResize="0"/>
          <p:nvPr/>
        </p:nvPicPr>
        <p:blipFill rotWithShape="1">
          <a:blip r:embed="rId6">
            <a:alphaModFix/>
          </a:blip>
          <a:srcRect l="2627" t="7292"/>
          <a:stretch/>
        </p:blipFill>
        <p:spPr>
          <a:xfrm>
            <a:off x="1094585" y="2885549"/>
            <a:ext cx="5187897" cy="3041267"/>
          </a:xfrm>
          <a:prstGeom prst="rect">
            <a:avLst/>
          </a:prstGeom>
          <a:noFill/>
          <a:ln>
            <a:noFill/>
          </a:ln>
        </p:spPr>
      </p:pic>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13" name="TextBox 12">
            <a:extLst>
              <a:ext uri="{FF2B5EF4-FFF2-40B4-BE49-F238E27FC236}">
                <a16:creationId xmlns:a16="http://schemas.microsoft.com/office/drawing/2014/main" id="{8B1EFED0-79DF-49E4-A908-5420A8A26614}"/>
              </a:ext>
            </a:extLst>
          </p:cNvPr>
          <p:cNvSpPr txBox="1"/>
          <p:nvPr/>
        </p:nvSpPr>
        <p:spPr>
          <a:xfrm>
            <a:off x="6889274" y="3565988"/>
            <a:ext cx="4745031" cy="1131848"/>
          </a:xfrm>
          <a:prstGeom prst="rect">
            <a:avLst/>
          </a:prstGeom>
          <a:noFill/>
        </p:spPr>
        <p:txBody>
          <a:bodyPr wrap="square">
            <a:spAutoFit/>
          </a:bodyPr>
          <a:lstStyle/>
          <a:p>
            <a:pPr lvl="0" algn="ctr">
              <a:lnSpc>
                <a:spcPct val="150000"/>
              </a:lnSpc>
              <a:defRPr/>
            </a:pPr>
            <a:r>
              <a:rPr lang="ru-RU" sz="2400" b="1" dirty="0">
                <a:solidFill>
                  <a:srgbClr val="EE3840"/>
                </a:solidFill>
                <a:effectLst>
                  <a:outerShdw blurRad="38100" dist="38100" dir="2700000" algn="tl">
                    <a:srgbClr val="000000">
                      <a:alpha val="43137"/>
                    </a:srgbClr>
                  </a:outerShdw>
                </a:effectLst>
              </a:rPr>
              <a:t>Подготвена за процес</a:t>
            </a:r>
          </a:p>
          <a:p>
            <a:pPr lvl="0" algn="ctr">
              <a:lnSpc>
                <a:spcPct val="150000"/>
              </a:lnSpc>
              <a:defRPr/>
            </a:pPr>
            <a:r>
              <a:rPr lang="ru-RU" sz="2400" b="1" dirty="0">
                <a:solidFill>
                  <a:srgbClr val="EE3840"/>
                </a:solidFill>
                <a:effectLst>
                  <a:outerShdw blurRad="38100" dist="38100" dir="2700000" algn="tl">
                    <a:srgbClr val="000000">
                      <a:alpha val="43137"/>
                    </a:srgbClr>
                  </a:outerShdw>
                </a:effectLst>
              </a:rPr>
              <a:t>Табела во Excel</a:t>
            </a:r>
            <a:endParaRPr kumimoji="0" lang="en-US" sz="18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279112"/>
            <a:ext cx="10770257" cy="1536000"/>
          </a:xfrm>
          <a:prstGeom prst="rect">
            <a:avLst/>
          </a:prstGeom>
          <a:noFill/>
          <a:ln>
            <a:noFill/>
          </a:ln>
        </p:spPr>
        <p:txBody>
          <a:bodyPr spcFirstLastPara="1" wrap="square" lIns="45700" tIns="45700" rIns="45700" bIns="45700" anchor="t" anchorCtr="0">
            <a:noAutofit/>
          </a:bodyPr>
          <a:lstStyle/>
          <a:p>
            <a:r>
              <a:rPr lang="it-IT" sz="1800" dirty="0"/>
              <a:t>1.2. Базата на податоци на ВТО и Евростат.</a:t>
            </a:r>
            <a:endParaRPr lang="en-US" sz="1800" dirty="0"/>
          </a:p>
          <a:p>
            <a:r>
              <a:rPr lang="it-IT" sz="1800" dirty="0"/>
              <a:t>Базата на податоци на Евростат е многу поголема, вклучувајќи повеќе од само информации за туризмот. Тие податоци може да се прекрстат и да се погледнат на глобално ниво. Може да пребарувате податоци според темата и временскиот распон.</a:t>
            </a:r>
            <a:endParaRPr lang="en-US" sz="1800" dirty="0"/>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pic>
        <p:nvPicPr>
          <p:cNvPr id="10" name="image11.png">
            <a:extLst>
              <a:ext uri="{FF2B5EF4-FFF2-40B4-BE49-F238E27FC236}">
                <a16:creationId xmlns:a16="http://schemas.microsoft.com/office/drawing/2014/main" id="{DF40F643-97D3-4E18-9D43-F0E403559A9B}"/>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5466486" y="3628325"/>
            <a:ext cx="5928345" cy="2661350"/>
          </a:xfrm>
          <a:prstGeom prst="rect">
            <a:avLst/>
          </a:prstGeom>
          <a:ln/>
        </p:spPr>
      </p:pic>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4" y="3815111"/>
            <a:ext cx="4864171" cy="2157763"/>
          </a:xfrm>
          <a:prstGeom prst="rect">
            <a:avLst/>
          </a:prstGeom>
          <a:noFill/>
          <a:ln>
            <a:noFill/>
          </a:ln>
        </p:spPr>
        <p:txBody>
          <a:bodyPr spcFirstLastPara="1" wrap="square" lIns="45700" tIns="45700" rIns="45700" bIns="45700" anchor="t" anchorCtr="0">
            <a:noAutofit/>
          </a:bodyPr>
          <a:lstStyle/>
          <a:p>
            <a:r>
              <a:rPr lang="it-IT" sz="1800" dirty="0"/>
              <a:t>Сепак, туристичките обрасци во голема мера можат да варираат во региони или локални области (особено во големите земји). Затоа, можеби ќе сакате да го рафинирате (и редефинирате) вашето истражување.</a:t>
            </a:r>
            <a:endParaRPr lang="en-US" sz="1800" dirty="0"/>
          </a:p>
        </p:txBody>
      </p:sp>
    </p:spTree>
    <p:extLst>
      <p:ext uri="{BB962C8B-B14F-4D97-AF65-F5344CB8AC3E}">
        <p14:creationId xmlns:p14="http://schemas.microsoft.com/office/powerpoint/2010/main" val="20592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279112"/>
            <a:ext cx="10770257" cy="1536000"/>
          </a:xfrm>
          <a:prstGeom prst="rect">
            <a:avLst/>
          </a:prstGeom>
          <a:noFill/>
          <a:ln>
            <a:noFill/>
          </a:ln>
        </p:spPr>
        <p:txBody>
          <a:bodyPr spcFirstLastPara="1" wrap="square" lIns="45700" tIns="45700" rIns="45700" bIns="45700" anchor="t" anchorCtr="0">
            <a:noAutofit/>
          </a:bodyPr>
          <a:lstStyle/>
          <a:p>
            <a:r>
              <a:rPr lang="it-IT" sz="2000" dirty="0"/>
              <a:t>1.2. Базата на податоци на ВТО и Евростат.</a:t>
            </a:r>
            <a:endParaRPr lang="en-US" sz="2000" dirty="0"/>
          </a:p>
          <a:p>
            <a:r>
              <a:rPr lang="it-IT" sz="2000" dirty="0"/>
              <a:t>Базата на податоци на Евростат е многу поголема, вклучувајќи повеќе од само информации за туризмот. Тие податоци може да се прекрстат и да се погледнат на глобално ниво. Може да пребарувате податоци според темата и временскиот распон.</a:t>
            </a:r>
            <a:endParaRPr lang="en-US" sz="2000" dirty="0"/>
          </a:p>
          <a:p>
            <a:pPr>
              <a:lnSpc>
                <a:spcPct val="150000"/>
              </a:lnSpc>
            </a:pPr>
            <a:r>
              <a:rPr lang="en-US" sz="2000" dirty="0" smtClean="0">
                <a:effectLst/>
                <a:latin typeface="Arial" panose="020B0604020202020204" pitchFamily="34" charset="0"/>
                <a:ea typeface="Arial Rounded"/>
                <a:cs typeface="Arial" panose="020B0604020202020204" pitchFamily="34" charset="0"/>
              </a:rPr>
              <a:t>.</a:t>
            </a:r>
            <a:endParaRPr lang="en-US" sz="2000" b="1" dirty="0">
              <a:solidFill>
                <a:srgbClr val="0D0D0D"/>
              </a:solidFill>
              <a:latin typeface="Arial" panose="020B0604020202020204" pitchFamily="34" charset="0"/>
              <a:cs typeface="Arial" panose="020B0604020202020204" pitchFamily="34" charset="0"/>
            </a:endParaRPr>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4" y="3815111"/>
            <a:ext cx="6225491" cy="2428526"/>
          </a:xfrm>
          <a:prstGeom prst="rect">
            <a:avLst/>
          </a:prstGeom>
          <a:noFill/>
          <a:ln>
            <a:noFill/>
          </a:ln>
        </p:spPr>
        <p:txBody>
          <a:bodyPr spcFirstLastPara="1" wrap="square" lIns="45700" tIns="45700" rIns="45700" bIns="45700" anchor="t" anchorCtr="0">
            <a:noAutofit/>
          </a:bodyPr>
          <a:lstStyle/>
          <a:p>
            <a:r>
              <a:rPr lang="it-IT" sz="2000" dirty="0"/>
              <a:t>Сепак, туристичките обрасци во голема мера можат да варираат во региони или локални области (особено во големите земји). Затоа, можеби ќе сакате да го рафинирате (и редефинирате) вашето истражување.</a:t>
            </a:r>
            <a:endParaRPr lang="en-US" sz="2000" dirty="0"/>
          </a:p>
        </p:txBody>
      </p:sp>
      <p:sp>
        <p:nvSpPr>
          <p:cNvPr id="6" name="Rectangle 4">
            <a:extLst>
              <a:ext uri="{FF2B5EF4-FFF2-40B4-BE49-F238E27FC236}">
                <a16:creationId xmlns:a16="http://schemas.microsoft.com/office/drawing/2014/main" id="{769E367A-8755-439E-8D7B-7B35114E8B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1" name="Picture 10">
            <a:extLst>
              <a:ext uri="{FF2B5EF4-FFF2-40B4-BE49-F238E27FC236}">
                <a16:creationId xmlns:a16="http://schemas.microsoft.com/office/drawing/2014/main" id="{39799F75-0CF6-4479-B056-9AF026997C11}"/>
              </a:ext>
            </a:extLst>
          </p:cNvPr>
          <p:cNvPicPr>
            <a:picLocks noChangeAspect="1"/>
          </p:cNvPicPr>
          <p:nvPr/>
        </p:nvPicPr>
        <p:blipFill rotWithShape="1">
          <a:blip r:embed="rId6"/>
          <a:srcRect t="76916" r="35424"/>
          <a:stretch/>
        </p:blipFill>
        <p:spPr>
          <a:xfrm>
            <a:off x="6850065" y="3957876"/>
            <a:ext cx="4544766" cy="1872234"/>
          </a:xfrm>
          <a:prstGeom prst="rect">
            <a:avLst/>
          </a:prstGeom>
        </p:spPr>
      </p:pic>
    </p:spTree>
    <p:extLst>
      <p:ext uri="{BB962C8B-B14F-4D97-AF65-F5344CB8AC3E}">
        <p14:creationId xmlns:p14="http://schemas.microsoft.com/office/powerpoint/2010/main" val="24438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85" name="Google Shape;185;p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86" name="Google Shape;186;p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88" name="Google Shape;188;p3"/>
          <p:cNvSpPr txBox="1"/>
          <p:nvPr/>
        </p:nvSpPr>
        <p:spPr>
          <a:xfrm>
            <a:off x="705600" y="2319988"/>
            <a:ext cx="10780800" cy="3261000"/>
          </a:xfrm>
          <a:prstGeom prst="rect">
            <a:avLst/>
          </a:prstGeom>
          <a:noFill/>
          <a:ln>
            <a:noFill/>
          </a:ln>
        </p:spPr>
        <p:txBody>
          <a:bodyPr spcFirstLastPara="1" wrap="square" lIns="45700" tIns="45700" rIns="45700" bIns="45700" anchor="t" anchorCtr="0">
            <a:noAutofit/>
          </a:bodyPr>
          <a:lstStyle/>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smtClean="0"/>
              <a:t>податоци</a:t>
            </a:r>
            <a:endParaRPr sz="1800" b="0" i="0" u="none" strike="noStrike" cap="none" dirty="0">
              <a:solidFill>
                <a:srgbClr val="000000"/>
              </a:solidFill>
              <a:latin typeface="Raleway Thin"/>
              <a:ea typeface="Raleway Thin"/>
              <a:cs typeface="Raleway Thin"/>
              <a:sym typeface="Raleway Thin"/>
            </a:endParaRPr>
          </a:p>
          <a:p>
            <a:r>
              <a:rPr lang="it-IT" sz="2400" dirty="0"/>
              <a:t>Собирање на податоци: земање примероци и големина на примерок, официјални податоци, социјални медиуми</a:t>
            </a:r>
            <a:r>
              <a:rPr lang="it-IT" sz="2400" dirty="0" smtClean="0"/>
              <a:t>.</a:t>
            </a:r>
            <a:endParaRPr lang="mk-MK" sz="2400" dirty="0" smtClean="0"/>
          </a:p>
          <a:p>
            <a:endParaRPr lang="en-US" sz="2400" dirty="0"/>
          </a:p>
          <a:p>
            <a:r>
              <a:rPr lang="it-IT" sz="2400" dirty="0"/>
              <a:t>Спроведување на </a:t>
            </a:r>
            <a:r>
              <a:rPr lang="it-IT" sz="2400" dirty="0" smtClean="0"/>
              <a:t>истражување</a:t>
            </a:r>
            <a:endParaRPr lang="mk-MK" sz="2400" dirty="0" smtClean="0"/>
          </a:p>
          <a:p>
            <a:endParaRPr lang="en-US" sz="2400" dirty="0"/>
          </a:p>
          <a:p>
            <a:r>
              <a:rPr lang="it-IT" sz="2400" dirty="0"/>
              <a:t>Методи за анализа на податоци и визуелизација</a:t>
            </a:r>
            <a:endParaRPr lang="en-US" sz="2400" dirty="0"/>
          </a:p>
        </p:txBody>
      </p:sp>
      <p:sp>
        <p:nvSpPr>
          <p:cNvPr id="2" name="Google Shape;273;g99f1de2ff6_0_142">
            <a:extLst>
              <a:ext uri="{FF2B5EF4-FFF2-40B4-BE49-F238E27FC236}">
                <a16:creationId xmlns:a16="http://schemas.microsoft.com/office/drawing/2014/main"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smtClean="0"/>
          </a:p>
          <a:p>
            <a:r>
              <a:rPr lang="en-US" sz="2400" b="1" i="1" dirty="0" smtClean="0"/>
              <a:t>2</a:t>
            </a:r>
            <a:r>
              <a:rPr lang="en-US" sz="2400" b="1" i="1" dirty="0"/>
              <a:t>.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99f1de2ff6_0_9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94" name="Google Shape;194;g99f1de2ff6_0_9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95" name="Google Shape;195;g99f1de2ff6_0_9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97" name="Google Shape;197;g99f1de2ff6_0_95"/>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r>
              <a:rPr lang="it-IT" sz="2400" dirty="0"/>
              <a:t>Единица 2: Методологии за собирање и разработка на податоци</a:t>
            </a:r>
            <a:endParaRPr lang="en-US" sz="2400" dirty="0"/>
          </a:p>
          <a:p>
            <a:r>
              <a:rPr lang="it-IT" sz="2400" dirty="0"/>
              <a:t>Пред каква било истрага, одговорете на 5 W и H</a:t>
            </a:r>
            <a:r>
              <a:rPr lang="it-IT" sz="2400" dirty="0" smtClean="0"/>
              <a:t>:</a:t>
            </a:r>
          </a:p>
          <a:p>
            <a:endParaRPr lang="en-US" sz="2400" dirty="0"/>
          </a:p>
          <a:p>
            <a:r>
              <a:rPr lang="it-IT" sz="2400" dirty="0"/>
              <a:t>"Who" </a:t>
            </a:r>
            <a:r>
              <a:rPr lang="it-IT" sz="2400" dirty="0" smtClean="0"/>
              <a:t>   </a:t>
            </a:r>
            <a:r>
              <a:rPr lang="it-IT" sz="2400" dirty="0"/>
              <a:t>Кој: референтна популација (земање примероци</a:t>
            </a:r>
            <a:r>
              <a:rPr lang="it-IT" sz="2400" dirty="0" smtClean="0"/>
              <a:t>)</a:t>
            </a:r>
            <a:endParaRPr lang="en-US" sz="2400" dirty="0"/>
          </a:p>
          <a:p>
            <a:r>
              <a:rPr lang="it-IT" sz="2400" dirty="0"/>
              <a:t>"What" </a:t>
            </a:r>
            <a:r>
              <a:rPr lang="it-IT" sz="2400" dirty="0" smtClean="0"/>
              <a:t>  Што</a:t>
            </a:r>
            <a:r>
              <a:rPr lang="it-IT" sz="2400" dirty="0"/>
              <a:t>: Област / Тема под истрага, карактеристики од интерес</a:t>
            </a:r>
            <a:endParaRPr lang="en-US" sz="2400" dirty="0"/>
          </a:p>
          <a:p>
            <a:r>
              <a:rPr lang="it-IT" sz="2400" dirty="0"/>
              <a:t>"When" </a:t>
            </a:r>
            <a:r>
              <a:rPr lang="it-IT" sz="2400" dirty="0" smtClean="0"/>
              <a:t> Кога</a:t>
            </a:r>
            <a:r>
              <a:rPr lang="it-IT" sz="2400" dirty="0"/>
              <a:t>: временски период на интерес</a:t>
            </a:r>
            <a:endParaRPr lang="en-US" sz="2400" dirty="0"/>
          </a:p>
          <a:p>
            <a:r>
              <a:rPr lang="it-IT" sz="2400" dirty="0"/>
              <a:t>"</a:t>
            </a:r>
            <a:r>
              <a:rPr lang="it-IT" sz="2400" dirty="0" smtClean="0"/>
              <a:t>Where" Каде</a:t>
            </a:r>
            <a:r>
              <a:rPr lang="it-IT" sz="2400" dirty="0"/>
              <a:t>?</a:t>
            </a:r>
            <a:endParaRPr lang="en-US" sz="2400" dirty="0"/>
          </a:p>
          <a:p>
            <a:r>
              <a:rPr lang="it-IT" sz="2400" dirty="0"/>
              <a:t>"Why"  </a:t>
            </a:r>
            <a:r>
              <a:rPr lang="it-IT" sz="2400" dirty="0" smtClean="0"/>
              <a:t>  Зошто</a:t>
            </a:r>
            <a:r>
              <a:rPr lang="it-IT" sz="2400" dirty="0"/>
              <a:t>? Цел</a:t>
            </a:r>
            <a:endParaRPr lang="en-US" sz="2400" dirty="0"/>
          </a:p>
          <a:p>
            <a:r>
              <a:rPr lang="it-IT" sz="2400" dirty="0"/>
              <a:t>"How" </a:t>
            </a:r>
            <a:r>
              <a:rPr lang="it-IT" sz="2400" dirty="0" smtClean="0"/>
              <a:t>   Како</a:t>
            </a:r>
            <a:r>
              <a:rPr lang="it-IT" sz="2400" dirty="0"/>
              <a:t>? Техники за собирање податоци</a:t>
            </a:r>
            <a:endParaRPr lang="en-US" sz="2400" dirty="0"/>
          </a:p>
        </p:txBody>
      </p:sp>
      <p:sp>
        <p:nvSpPr>
          <p:cNvPr id="3" name="Google Shape;273;g99f1de2ff6_0_142">
            <a:extLst>
              <a:ext uri="{FF2B5EF4-FFF2-40B4-BE49-F238E27FC236}">
                <a16:creationId xmlns:a16="http://schemas.microsoft.com/office/drawing/2014/main" id="{D33D6788-5787-4464-8300-67D3A7FC7D0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4" name="Google Shape;44;p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45" name="Google Shape;45;p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46" name="Google Shape;46;p2"/>
          <p:cNvSpPr txBox="1"/>
          <p:nvPr/>
        </p:nvSpPr>
        <p:spPr>
          <a:xfrm>
            <a:off x="5665787" y="661987"/>
            <a:ext cx="5855852" cy="461624"/>
          </a:xfrm>
          <a:prstGeom prst="rect">
            <a:avLst/>
          </a:prstGeom>
          <a:noFill/>
          <a:ln>
            <a:noFill/>
          </a:ln>
        </p:spPr>
        <p:txBody>
          <a:bodyPr spcFirstLastPara="1" wrap="square" lIns="45700" tIns="45700" rIns="45700" bIns="45700" anchor="t" anchorCtr="0">
            <a:spAutoFit/>
          </a:bodyPr>
          <a:lstStyle/>
          <a:p>
            <a:pPr lvl="0">
              <a:buSzPts val="4400"/>
            </a:pPr>
            <a:r>
              <a:rPr lang="mk-MK" sz="2400" b="1" dirty="0"/>
              <a:t>Цели / Резултати од учењето</a:t>
            </a:r>
            <a:endParaRPr sz="2400" dirty="0">
              <a:effectLst>
                <a:outerShdw blurRad="38100" dist="38100" dir="2700000" algn="tl">
                  <a:srgbClr val="000000">
                    <a:alpha val="43137"/>
                  </a:srgbClr>
                </a:outerShdw>
              </a:effectLst>
              <a:latin typeface="+mj-lt"/>
            </a:endParaRPr>
          </a:p>
        </p:txBody>
      </p:sp>
      <p:sp>
        <p:nvSpPr>
          <p:cNvPr id="47" name="Google Shape;47;p2"/>
          <p:cNvSpPr txBox="1"/>
          <p:nvPr/>
        </p:nvSpPr>
        <p:spPr>
          <a:xfrm>
            <a:off x="546546" y="2106612"/>
            <a:ext cx="11351767" cy="3416279"/>
          </a:xfrm>
          <a:prstGeom prst="rect">
            <a:avLst/>
          </a:prstGeom>
          <a:noFill/>
          <a:ln>
            <a:noFill/>
          </a:ln>
        </p:spPr>
        <p:txBody>
          <a:bodyPr spcFirstLastPara="1" wrap="square" lIns="45700" tIns="45700" rIns="45700" bIns="45700" anchor="t" anchorCtr="0">
            <a:spAutoFit/>
          </a:bodyPr>
          <a:lstStyle/>
          <a:p>
            <a:r>
              <a:rPr lang="it-IT" sz="2400" dirty="0"/>
              <a:t>На крајот од овој модул ќе можете</a:t>
            </a:r>
            <a:r>
              <a:rPr lang="it-IT" sz="2400" dirty="0" smtClean="0"/>
              <a:t>:</a:t>
            </a:r>
            <a:endParaRPr lang="mk-MK" sz="2400" dirty="0" smtClean="0"/>
          </a:p>
          <a:p>
            <a:endParaRPr lang="en-US" sz="2400" dirty="0"/>
          </a:p>
          <a:p>
            <a:pPr marL="342900" indent="-342900">
              <a:buFont typeface="Arial" panose="020B0604020202020204" pitchFamily="34" charset="0"/>
              <a:buChar char="•"/>
            </a:pPr>
            <a:r>
              <a:rPr lang="it-IT" sz="2400" dirty="0"/>
              <a:t>Да идентификувате </a:t>
            </a:r>
            <a:r>
              <a:rPr lang="it-IT" sz="2400" dirty="0" smtClean="0"/>
              <a:t>пазар</a:t>
            </a:r>
            <a:endParaRPr lang="mk-MK" sz="2400" dirty="0" smtClean="0"/>
          </a:p>
          <a:p>
            <a:endParaRPr lang="en-US" sz="2400" dirty="0"/>
          </a:p>
          <a:p>
            <a:pPr marL="342900" indent="-342900">
              <a:buFont typeface="Arial" panose="020B0604020202020204" pitchFamily="34" charset="0"/>
              <a:buChar char="•"/>
            </a:pPr>
            <a:r>
              <a:rPr lang="it-IT" sz="2400" dirty="0"/>
              <a:t>Да профилирате потенцијални </a:t>
            </a:r>
            <a:r>
              <a:rPr lang="it-IT" sz="2400" dirty="0" smtClean="0"/>
              <a:t>клиенти</a:t>
            </a:r>
            <a:endParaRPr lang="mk-MK" sz="2400" dirty="0" smtClean="0"/>
          </a:p>
          <a:p>
            <a:endParaRPr lang="en-US" sz="2400" dirty="0"/>
          </a:p>
          <a:p>
            <a:pPr marL="342900" indent="-342900">
              <a:buFont typeface="Arial" panose="020B0604020202020204" pitchFamily="34" charset="0"/>
              <a:buChar char="•"/>
            </a:pPr>
            <a:r>
              <a:rPr lang="it-IT" sz="2400" dirty="0"/>
              <a:t>Да </a:t>
            </a:r>
            <a:r>
              <a:rPr lang="mk-MK" sz="2400" dirty="0"/>
              <a:t>д</a:t>
            </a:r>
            <a:r>
              <a:rPr lang="it-IT" sz="2400" dirty="0"/>
              <a:t>ефинирате алатки за собирање </a:t>
            </a:r>
            <a:r>
              <a:rPr lang="it-IT" sz="2400" dirty="0" smtClean="0"/>
              <a:t>податоци</a:t>
            </a:r>
            <a:endParaRPr lang="mk-MK" sz="2400" dirty="0" smtClean="0"/>
          </a:p>
          <a:p>
            <a:endParaRPr lang="en-US" sz="2400" dirty="0"/>
          </a:p>
          <a:p>
            <a:pPr marL="342900" indent="-342900">
              <a:buFont typeface="Arial" panose="020B0604020202020204" pitchFamily="34" charset="0"/>
              <a:buChar char="•"/>
            </a:pPr>
            <a:r>
              <a:rPr lang="mk-MK" sz="2400" dirty="0"/>
              <a:t>Да ги а</a:t>
            </a:r>
            <a:r>
              <a:rPr lang="it-IT" sz="2400" dirty="0"/>
              <a:t>нализирате </a:t>
            </a:r>
            <a:r>
              <a:rPr lang="it-IT" sz="2400" dirty="0" smtClean="0"/>
              <a:t>и </a:t>
            </a:r>
            <a:r>
              <a:rPr lang="it-IT" sz="2400" dirty="0"/>
              <a:t>интерпретирате податоците</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99f1de2ff6_0_10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03" name="Google Shape;203;g99f1de2ff6_0_10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04" name="Google Shape;204;g99f1de2ff6_0_10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06" name="Google Shape;206;g99f1de2ff6_0_10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r>
              <a:rPr lang="it-IT" sz="2000" b="1" i="1" dirty="0"/>
              <a:t>2.1. </a:t>
            </a:r>
            <a:r>
              <a:rPr lang="it-IT" sz="2000" b="1" i="1" dirty="0" smtClean="0"/>
              <a:t>Земање примероци</a:t>
            </a:r>
          </a:p>
          <a:p>
            <a:endParaRPr lang="it-IT" sz="2000" dirty="0"/>
          </a:p>
          <a:p>
            <a:r>
              <a:rPr lang="it-IT" sz="2000" dirty="0" smtClean="0"/>
              <a:t>Понекогаш</a:t>
            </a:r>
            <a:r>
              <a:rPr lang="it-IT" sz="2000" dirty="0"/>
              <a:t>, информациите што ќе ви бидат потребни не се достапни во податоците од пописот. Собирањето на податоците од пописот би било</a:t>
            </a:r>
            <a:r>
              <a:rPr lang="it-IT" sz="2000" dirty="0" smtClean="0"/>
              <a:t>:</a:t>
            </a:r>
          </a:p>
          <a:p>
            <a:pPr marL="285750" indent="-285750">
              <a:buFont typeface="Arial" panose="020B0604020202020204" pitchFamily="34" charset="0"/>
              <a:buChar char="•"/>
            </a:pPr>
            <a:r>
              <a:rPr lang="it-IT" sz="2000" dirty="0" smtClean="0"/>
              <a:t>скапo</a:t>
            </a:r>
          </a:p>
          <a:p>
            <a:pPr marL="285750" indent="-285750">
              <a:buFont typeface="Arial" panose="020B0604020202020204" pitchFamily="34" charset="0"/>
              <a:buChar char="•"/>
            </a:pPr>
            <a:r>
              <a:rPr lang="it-IT" sz="2000" dirty="0" smtClean="0"/>
              <a:t>одзема </a:t>
            </a:r>
            <a:r>
              <a:rPr lang="it-IT" sz="2000" dirty="0"/>
              <a:t>време </a:t>
            </a:r>
            <a:endParaRPr lang="it-IT" sz="2000" dirty="0" smtClean="0"/>
          </a:p>
          <a:p>
            <a:pPr marL="285750" indent="-285750">
              <a:buFont typeface="Arial" panose="020B0604020202020204" pitchFamily="34" charset="0"/>
              <a:buChar char="•"/>
            </a:pPr>
            <a:r>
              <a:rPr lang="it-IT" sz="2000" dirty="0" smtClean="0"/>
              <a:t>помалку </a:t>
            </a:r>
            <a:r>
              <a:rPr lang="it-IT" sz="2000" dirty="0"/>
              <a:t>мониторинг / контрола врз квалитетот на откривање за поединци / помали </a:t>
            </a:r>
            <a:r>
              <a:rPr lang="it-IT" sz="2000" dirty="0" smtClean="0"/>
              <a:t>тела.</a:t>
            </a:r>
            <a:endParaRPr lang="mk-MK" sz="2000" dirty="0" smtClean="0"/>
          </a:p>
          <a:p>
            <a:r>
              <a:rPr lang="it-IT" sz="2000" dirty="0" smtClean="0"/>
              <a:t>За </a:t>
            </a:r>
            <a:r>
              <a:rPr lang="it-IT" sz="2000" dirty="0"/>
              <a:t>среќа, земањето мостри овозможува да се проценат параметрите / резултатите / перцепциите на популацијата без да се навлегува во деталите за популацијата. Земањето примероци се состои во вадење единици од населението според претходно утврдени критериуми кои помагаат да се генерализираат наодите.</a:t>
            </a:r>
            <a:endParaRPr lang="en-US" sz="2000" dirty="0"/>
          </a:p>
          <a:p>
            <a:pPr marL="0" marR="0" lvl="0" indent="0" algn="l" rtl="0">
              <a:lnSpc>
                <a:spcPct val="150000"/>
              </a:lnSpc>
              <a:spcBef>
                <a:spcPts val="0"/>
              </a:spcBef>
              <a:spcAft>
                <a:spcPts val="0"/>
              </a:spcAft>
              <a:buNone/>
            </a:pPr>
            <a:endParaRPr sz="1600" dirty="0"/>
          </a:p>
        </p:txBody>
      </p:sp>
      <p:sp>
        <p:nvSpPr>
          <p:cNvPr id="3" name="Google Shape;273;g99f1de2ff6_0_142">
            <a:extLst>
              <a:ext uri="{FF2B5EF4-FFF2-40B4-BE49-F238E27FC236}">
                <a16:creationId xmlns:a16="http://schemas.microsoft.com/office/drawing/2014/main" id="{35BA4E04-8285-476D-B007-E086CFB2BBAA}"/>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99f1de2ff6_0_1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12" name="Google Shape;212;g99f1de2ff6_0_1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13" name="Google Shape;213;g99f1de2ff6_0_1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15" name="Google Shape;215;g99f1de2ff6_0_16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r>
              <a:rPr lang="it-IT" sz="1800" b="1" i="1" dirty="0"/>
              <a:t>2.1. Земање примероци </a:t>
            </a:r>
            <a:endParaRPr lang="en-US" sz="1800" dirty="0"/>
          </a:p>
          <a:p>
            <a:r>
              <a:rPr lang="it-IT" sz="1800" dirty="0"/>
              <a:t>Веројат</a:t>
            </a:r>
            <a:r>
              <a:rPr lang="mk-MK" sz="1800" dirty="0"/>
              <a:t>ност</a:t>
            </a:r>
            <a:endParaRPr lang="en-US" sz="1800" dirty="0"/>
          </a:p>
          <a:p>
            <a:r>
              <a:rPr lang="it-IT" sz="1800" dirty="0"/>
              <a:t> Секој елемент има позната не нулта веројатност да биде земен </a:t>
            </a:r>
            <a:r>
              <a:rPr lang="it-IT" sz="1800" dirty="0" smtClean="0"/>
              <a:t>примерок</a:t>
            </a:r>
            <a:r>
              <a:rPr lang="it-IT" sz="1800" dirty="0"/>
              <a:t>; </a:t>
            </a:r>
            <a:endParaRPr lang="en-US" sz="1800" dirty="0"/>
          </a:p>
          <a:p>
            <a:r>
              <a:rPr lang="it-IT" sz="1800" dirty="0"/>
              <a:t>Вклучете случаен избор во одреден момент; </a:t>
            </a:r>
            <a:endParaRPr lang="en-US" sz="1800" dirty="0"/>
          </a:p>
          <a:p>
            <a:r>
              <a:rPr lang="it-IT" sz="1800" dirty="0"/>
              <a:t>Во кој било метод на веројатност за земање мостри, почетна точка е </a:t>
            </a:r>
            <a:endParaRPr lang="mk-MK" sz="1800" dirty="0" smtClean="0"/>
          </a:p>
          <a:p>
            <a:r>
              <a:rPr lang="mk-MK" sz="1800" b="1" i="1" dirty="0" smtClean="0"/>
              <a:t>                                                               </a:t>
            </a:r>
            <a:r>
              <a:rPr lang="it-IT" sz="1800" b="1" i="1" dirty="0" smtClean="0"/>
              <a:t>список </a:t>
            </a:r>
            <a:r>
              <a:rPr lang="it-IT" sz="1800" b="1" i="1" dirty="0"/>
              <a:t>на целата популација</a:t>
            </a:r>
            <a:r>
              <a:rPr lang="it-IT" sz="1800" dirty="0"/>
              <a:t> </a:t>
            </a:r>
            <a:endParaRPr lang="en-US" sz="1800" dirty="0"/>
          </a:p>
          <a:p>
            <a:r>
              <a:rPr lang="it-IT" sz="1800" b="1" i="1" dirty="0"/>
              <a:t>Едноставно случајно земање примероци</a:t>
            </a:r>
            <a:r>
              <a:rPr lang="it-IT" sz="1800" dirty="0"/>
              <a:t>: сите елементи што се </a:t>
            </a:r>
            <a:endParaRPr lang="mk-MK" sz="1800" dirty="0" smtClean="0"/>
          </a:p>
          <a:p>
            <a:r>
              <a:rPr lang="it-IT" sz="1800" dirty="0" smtClean="0"/>
              <a:t>испитуваат </a:t>
            </a:r>
            <a:r>
              <a:rPr lang="it-IT" sz="1800" dirty="0"/>
              <a:t>имаат иста веројатност да бидат дел од примерокот. </a:t>
            </a:r>
            <a:endParaRPr lang="mk-MK" sz="1800" dirty="0" smtClean="0"/>
          </a:p>
          <a:p>
            <a:r>
              <a:rPr lang="it-IT" sz="1800" dirty="0" smtClean="0"/>
              <a:t>Почнувајќи </a:t>
            </a:r>
            <a:r>
              <a:rPr lang="it-IT" sz="1800" dirty="0"/>
              <a:t>од список на целата популација, единиците се земаат по случаен избор. </a:t>
            </a:r>
            <a:endParaRPr lang="mk-MK" sz="1800" dirty="0" smtClean="0"/>
          </a:p>
          <a:p>
            <a:endParaRPr lang="en-US" sz="1800" dirty="0"/>
          </a:p>
          <a:p>
            <a:r>
              <a:rPr lang="it-IT" sz="1800" b="1" i="1" dirty="0"/>
              <a:t>Систематско земање примероци:</a:t>
            </a:r>
            <a:r>
              <a:rPr lang="it-IT" sz="1800" dirty="0"/>
              <a:t> населението од студијата е подредено и, по случаен почеток, елементите се избираат во редовни интервали преку тој подреден список</a:t>
            </a:r>
            <a:endParaRPr lang="en-US" sz="1800" dirty="0"/>
          </a:p>
        </p:txBody>
      </p:sp>
      <p:pic>
        <p:nvPicPr>
          <p:cNvPr id="216" name="Google Shape;216;g99f1de2ff6_0_164"/>
          <p:cNvPicPr preferRelativeResize="0"/>
          <p:nvPr/>
        </p:nvPicPr>
        <p:blipFill>
          <a:blip r:embed="rId6">
            <a:alphaModFix/>
          </a:blip>
          <a:stretch>
            <a:fillRect/>
          </a:stretch>
        </p:blipFill>
        <p:spPr>
          <a:xfrm>
            <a:off x="8988000" y="2390775"/>
            <a:ext cx="2575350" cy="1857375"/>
          </a:xfrm>
          <a:prstGeom prst="rect">
            <a:avLst/>
          </a:prstGeom>
          <a:noFill/>
          <a:ln>
            <a:noFill/>
          </a:ln>
        </p:spPr>
      </p:pic>
      <p:sp>
        <p:nvSpPr>
          <p:cNvPr id="217" name="Google Shape;217;g99f1de2ff6_0_164"/>
          <p:cNvSpPr/>
          <p:nvPr/>
        </p:nvSpPr>
        <p:spPr>
          <a:xfrm rot="-2700000">
            <a:off x="8200124" y="3667326"/>
            <a:ext cx="647851" cy="361897"/>
          </a:xfrm>
          <a:prstGeom prst="rightArrow">
            <a:avLst>
              <a:gd name="adj1" fmla="val 3681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273;g99f1de2ff6_0_142">
            <a:extLst>
              <a:ext uri="{FF2B5EF4-FFF2-40B4-BE49-F238E27FC236}">
                <a16:creationId xmlns:a16="http://schemas.microsoft.com/office/drawing/2014/main" id="{55C19C3B-9B07-4479-97ED-A42A8BA0E496}"/>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99f1de2ff6_0_17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23" name="Google Shape;223;g99f1de2ff6_0_17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24" name="Google Shape;224;g99f1de2ff6_0_17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26" name="Google Shape;226;g99f1de2ff6_0_172"/>
          <p:cNvSpPr txBox="1"/>
          <p:nvPr/>
        </p:nvSpPr>
        <p:spPr>
          <a:xfrm>
            <a:off x="705600" y="2166925"/>
            <a:ext cx="10987636" cy="3384130"/>
          </a:xfrm>
          <a:prstGeom prst="rect">
            <a:avLst/>
          </a:prstGeom>
          <a:noFill/>
          <a:ln>
            <a:noFill/>
          </a:ln>
        </p:spPr>
        <p:txBody>
          <a:bodyPr spcFirstLastPara="1" wrap="square" lIns="45700" tIns="45700" rIns="45700" bIns="45700" anchor="t" anchorCtr="0">
            <a:noAutofit/>
          </a:bodyPr>
          <a:lstStyle/>
          <a:p>
            <a:r>
              <a:rPr lang="it-IT" sz="2000" b="1" i="1" dirty="0"/>
              <a:t>2.1. Земањето примероци</a:t>
            </a:r>
            <a:endParaRPr lang="en-US" sz="2000" b="1" i="1" dirty="0"/>
          </a:p>
          <a:p>
            <a:r>
              <a:rPr lang="it-IT" sz="2000" b="1" i="1" dirty="0"/>
              <a:t>Неверојатни</a:t>
            </a:r>
            <a:endParaRPr lang="en-US" sz="2000" b="1" i="1" dirty="0"/>
          </a:p>
          <a:p>
            <a:r>
              <a:rPr lang="it-IT" sz="2000" dirty="0"/>
              <a:t>некои елементи од населението немаат шанса за избор</a:t>
            </a:r>
            <a:endParaRPr lang="en-US" sz="2000" dirty="0"/>
          </a:p>
          <a:p>
            <a:r>
              <a:rPr lang="it-IT" sz="2000" dirty="0"/>
              <a:t>(понекогаш се нарекува „надвор од опфатот“ / „недоволно покриено“);</a:t>
            </a:r>
            <a:endParaRPr lang="en-US" sz="2000" dirty="0"/>
          </a:p>
          <a:p>
            <a:r>
              <a:rPr lang="it-IT" sz="2000" dirty="0"/>
              <a:t>веројатноста за избор не може точно да се утврди;</a:t>
            </a:r>
            <a:endParaRPr lang="en-US" sz="2000" dirty="0"/>
          </a:p>
          <a:p>
            <a:r>
              <a:rPr lang="it-IT" sz="2000" dirty="0"/>
              <a:t> </a:t>
            </a:r>
            <a:endParaRPr lang="en-US" sz="2000" dirty="0"/>
          </a:p>
          <a:p>
            <a:r>
              <a:rPr lang="it-IT" sz="2000" b="1" i="1" dirty="0"/>
              <a:t>Земање примероци од практичност</a:t>
            </a:r>
            <a:r>
              <a:rPr lang="it-IT" sz="2000" dirty="0"/>
              <a:t>: примерокот е земен од група луѓе лесни за контакт или за достигнување (корисен за пилот студии);</a:t>
            </a:r>
            <a:endParaRPr lang="en-US" sz="2000" dirty="0"/>
          </a:p>
          <a:p>
            <a:r>
              <a:rPr lang="mk-MK" sz="2000" b="1" i="1" dirty="0"/>
              <a:t>“</a:t>
            </a:r>
            <a:r>
              <a:rPr lang="it-IT" sz="2000" b="1" i="1" dirty="0"/>
              <a:t>Земање примероци од снежни топки</a:t>
            </a:r>
            <a:r>
              <a:rPr lang="mk-MK" sz="2000" b="1" i="1" dirty="0"/>
              <a:t>“</a:t>
            </a:r>
            <a:r>
              <a:rPr lang="it-IT" sz="2000" dirty="0"/>
              <a:t>: откако ќе се најде група почетни испитаници, овие се користат за регрутирање на повеќе испитаници;</a:t>
            </a:r>
            <a:endParaRPr lang="en-US" sz="2000" dirty="0"/>
          </a:p>
          <a:p>
            <a:pPr marL="0" marR="0" lvl="0" indent="0" algn="l" rtl="0">
              <a:lnSpc>
                <a:spcPct val="150000"/>
              </a:lnSpc>
              <a:spcBef>
                <a:spcPts val="0"/>
              </a:spcBef>
              <a:spcAft>
                <a:spcPts val="0"/>
              </a:spcAft>
              <a:buNone/>
            </a:pPr>
            <a:endParaRPr sz="1800" dirty="0">
              <a:solidFill>
                <a:srgbClr val="202122"/>
              </a:solidFill>
              <a:highlight>
                <a:srgbClr val="FFFFFF"/>
              </a:highlight>
            </a:endParaRPr>
          </a:p>
        </p:txBody>
      </p:sp>
      <p:sp>
        <p:nvSpPr>
          <p:cNvPr id="3" name="Google Shape;273;g99f1de2ff6_0_142">
            <a:extLst>
              <a:ext uri="{FF2B5EF4-FFF2-40B4-BE49-F238E27FC236}">
                <a16:creationId xmlns:a16="http://schemas.microsoft.com/office/drawing/2014/main" id="{2FF0E096-DADF-4C02-81D9-D57600790DBD}"/>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smtClean="0"/>
          </a:p>
          <a:p>
            <a:r>
              <a:rPr lang="en-US" sz="2400" b="1" i="1" dirty="0" smtClean="0"/>
              <a:t>2</a:t>
            </a:r>
            <a:r>
              <a:rPr lang="en-US" sz="2400" b="1" i="1" dirty="0"/>
              <a:t>.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99f1de2ff6_0_87"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32" name="Google Shape;232;g99f1de2ff6_0_87"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33" name="Google Shape;233;g99f1de2ff6_0_87"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35" name="Google Shape;235;g99f1de2ff6_0_87"/>
          <p:cNvSpPr txBox="1"/>
          <p:nvPr/>
        </p:nvSpPr>
        <p:spPr>
          <a:xfrm>
            <a:off x="705600" y="2166925"/>
            <a:ext cx="10964700" cy="3613200"/>
          </a:xfrm>
          <a:prstGeom prst="rect">
            <a:avLst/>
          </a:prstGeom>
          <a:noFill/>
          <a:ln>
            <a:noFill/>
          </a:ln>
        </p:spPr>
        <p:txBody>
          <a:bodyPr spcFirstLastPara="1" wrap="square" lIns="45700" tIns="45700" rIns="45700" bIns="45700" anchor="t" anchorCtr="0">
            <a:noAutofit/>
          </a:bodyPr>
          <a:lstStyle/>
          <a:p>
            <a:r>
              <a:rPr lang="it-IT" sz="2000" b="1" i="1" dirty="0"/>
              <a:t>2.2 Техника за собирање </a:t>
            </a:r>
            <a:r>
              <a:rPr lang="it-IT" sz="2000" b="1" i="1" dirty="0" smtClean="0"/>
              <a:t>податоци</a:t>
            </a:r>
            <a:endParaRPr lang="mk-MK" sz="2000" b="1" i="1" dirty="0" smtClean="0"/>
          </a:p>
          <a:p>
            <a:endParaRPr lang="en-US" sz="2000" b="1" i="1" dirty="0"/>
          </a:p>
          <a:p>
            <a:r>
              <a:rPr lang="it-IT" sz="2000" dirty="0"/>
              <a:t>Стандардизирани, валидни и сигурни алатки (прашалници,…)</a:t>
            </a:r>
            <a:endParaRPr lang="en-US" sz="2000" dirty="0"/>
          </a:p>
          <a:p>
            <a:r>
              <a:rPr lang="it-IT" sz="2000" b="1" i="1" dirty="0"/>
              <a:t>Прашалник:</a:t>
            </a:r>
            <a:endParaRPr lang="en-US" sz="2000" b="1" i="1" dirty="0"/>
          </a:p>
          <a:p>
            <a:r>
              <a:rPr lang="it-IT" sz="2000" dirty="0"/>
              <a:t>Алатка дизајнирана да собира информации за аспекти од интерес (променливи). Како да се изгради прашалник?</a:t>
            </a:r>
            <a:endParaRPr lang="en-US" sz="2000" dirty="0"/>
          </a:p>
          <a:p>
            <a:r>
              <a:rPr lang="it-IT" sz="2000" b="1" i="1" dirty="0"/>
              <a:t>3 чекори</a:t>
            </a:r>
            <a:r>
              <a:rPr lang="it-IT" sz="2000" dirty="0"/>
              <a:t>:</a:t>
            </a:r>
            <a:endParaRPr lang="en-US" sz="2000" dirty="0"/>
          </a:p>
          <a:p>
            <a:r>
              <a:rPr lang="mk-MK" sz="2000" dirty="0" smtClean="0"/>
              <a:t>1.</a:t>
            </a:r>
            <a:r>
              <a:rPr lang="it-IT" sz="2000" dirty="0" smtClean="0"/>
              <a:t>Идејно </a:t>
            </a:r>
            <a:r>
              <a:rPr lang="it-IT" sz="2000" dirty="0"/>
              <a:t>решение</a:t>
            </a:r>
            <a:endParaRPr lang="en-US" sz="2000" dirty="0"/>
          </a:p>
          <a:p>
            <a:r>
              <a:rPr lang="mk-MK" sz="2000" dirty="0" smtClean="0"/>
              <a:t>2.</a:t>
            </a:r>
            <a:r>
              <a:rPr lang="it-IT" sz="2000" dirty="0" smtClean="0"/>
              <a:t>Поставување </a:t>
            </a:r>
            <a:r>
              <a:rPr lang="it-IT" sz="2000" dirty="0"/>
              <a:t>прашалник</a:t>
            </a:r>
            <a:endParaRPr lang="en-US" sz="2000" dirty="0"/>
          </a:p>
          <a:p>
            <a:r>
              <a:rPr lang="mk-MK" sz="2000" dirty="0" smtClean="0"/>
              <a:t>3.</a:t>
            </a:r>
            <a:r>
              <a:rPr lang="it-IT" sz="2000" dirty="0" smtClean="0"/>
              <a:t>Верификација </a:t>
            </a:r>
            <a:r>
              <a:rPr lang="it-IT" sz="2000" dirty="0"/>
              <a:t>на прашалникот</a:t>
            </a:r>
            <a:endParaRPr lang="en-US" sz="2000" dirty="0"/>
          </a:p>
        </p:txBody>
      </p:sp>
      <p:sp>
        <p:nvSpPr>
          <p:cNvPr id="3" name="Google Shape;273;g99f1de2ff6_0_142">
            <a:extLst>
              <a:ext uri="{FF2B5EF4-FFF2-40B4-BE49-F238E27FC236}">
                <a16:creationId xmlns:a16="http://schemas.microsoft.com/office/drawing/2014/main" id="{95F78684-DA7E-4F88-80C3-88F38379579B}"/>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smtClean="0"/>
          </a:p>
          <a:p>
            <a:r>
              <a:rPr lang="en-US" sz="2400" b="1" i="1" dirty="0" smtClean="0"/>
              <a:t>2</a:t>
            </a:r>
            <a:r>
              <a:rPr lang="en-US" sz="2400" b="1" i="1" dirty="0"/>
              <a:t>.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99f1de2ff6_0_121"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41" name="Google Shape;241;g99f1de2ff6_0_121"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42" name="Google Shape;242;g99f1de2ff6_0_121"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44" name="Google Shape;244;g99f1de2ff6_0_121"/>
          <p:cNvSpPr txBox="1"/>
          <p:nvPr/>
        </p:nvSpPr>
        <p:spPr>
          <a:xfrm>
            <a:off x="724072" y="2166925"/>
            <a:ext cx="10964700" cy="1476000"/>
          </a:xfrm>
          <a:prstGeom prst="rect">
            <a:avLst/>
          </a:prstGeom>
          <a:noFill/>
          <a:ln>
            <a:noFill/>
          </a:ln>
        </p:spPr>
        <p:txBody>
          <a:bodyPr spcFirstLastPara="1" wrap="square" lIns="45700" tIns="45700" rIns="45700" bIns="45700" anchor="t" anchorCtr="0">
            <a:noAutofit/>
          </a:bodyPr>
          <a:lstStyle/>
          <a:p>
            <a:r>
              <a:rPr lang="it-IT" sz="2000" b="1" i="1" dirty="0"/>
              <a:t>2.2.1. Идејно </a:t>
            </a:r>
            <a:r>
              <a:rPr lang="it-IT" sz="2000" b="1" i="1" dirty="0" smtClean="0"/>
              <a:t>решение</a:t>
            </a:r>
          </a:p>
          <a:p>
            <a:endParaRPr lang="en-US" sz="2000" b="1" i="1" dirty="0"/>
          </a:p>
          <a:p>
            <a:r>
              <a:rPr lang="it-IT" sz="2000" dirty="0"/>
              <a:t>5-те </a:t>
            </a:r>
            <a:r>
              <a:rPr lang="en-US" sz="2000" dirty="0"/>
              <a:t>W</a:t>
            </a:r>
            <a:r>
              <a:rPr lang="it-IT" sz="2000" dirty="0"/>
              <a:t> и H</a:t>
            </a:r>
            <a:r>
              <a:rPr lang="it-IT" sz="2000" dirty="0" smtClean="0"/>
              <a:t>.</a:t>
            </a:r>
          </a:p>
          <a:p>
            <a:endParaRPr lang="en-US" sz="2000" dirty="0"/>
          </a:p>
          <a:p>
            <a:r>
              <a:rPr lang="it-IT" sz="2000" b="1" i="1" dirty="0" smtClean="0"/>
              <a:t>2.2.2. Поставување прашалник</a:t>
            </a:r>
            <a:endParaRPr lang="en-US" sz="2000" b="1" i="1" dirty="0"/>
          </a:p>
        </p:txBody>
      </p:sp>
      <p:graphicFrame>
        <p:nvGraphicFramePr>
          <p:cNvPr id="245" name="Google Shape;245;g99f1de2ff6_0_121"/>
          <p:cNvGraphicFramePr/>
          <p:nvPr>
            <p:extLst>
              <p:ext uri="{D42A27DB-BD31-4B8C-83A1-F6EECF244321}">
                <p14:modId xmlns:p14="http://schemas.microsoft.com/office/powerpoint/2010/main" val="2831025070"/>
              </p:ext>
            </p:extLst>
          </p:nvPr>
        </p:nvGraphicFramePr>
        <p:xfrm>
          <a:off x="811823" y="3868717"/>
          <a:ext cx="10287000" cy="2240250"/>
        </p:xfrm>
        <a:graphic>
          <a:graphicData uri="http://schemas.openxmlformats.org/drawingml/2006/table">
            <a:tbl>
              <a:tblPr>
                <a:noFill/>
                <a:tableStyleId>{50E35A3D-3988-4E9A-BC07-7FC6C5C1A2C8}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1725170">
                <a:tc>
                  <a:txBody>
                    <a:bodyPr/>
                    <a:lstStyle/>
                    <a:p>
                      <a:pPr marL="457200" lvl="2" indent="0" algn="l" rtl="0">
                        <a:lnSpc>
                          <a:spcPct val="150000"/>
                        </a:lnSpc>
                        <a:spcBef>
                          <a:spcPts val="0"/>
                        </a:spcBef>
                        <a:spcAft>
                          <a:spcPts val="0"/>
                        </a:spcAft>
                        <a:buNone/>
                      </a:pPr>
                      <a:r>
                        <a:rPr lang="it-IT" sz="1800" b="1" i="1" u="none" strike="noStrike" cap="none" dirty="0" smtClean="0">
                          <a:solidFill>
                            <a:srgbClr val="000000"/>
                          </a:solidFill>
                          <a:effectLst/>
                          <a:latin typeface="Arial"/>
                          <a:ea typeface="Arial"/>
                          <a:cs typeface="Arial"/>
                          <a:sym typeface="Arial"/>
                        </a:rPr>
                        <a:t>Каков вид на информации ќе бидат собрани?                        (Содржина)</a:t>
                      </a:r>
                    </a:p>
                    <a:p>
                      <a:pPr marL="457200" lvl="2" indent="0" algn="l" rtl="0">
                        <a:lnSpc>
                          <a:spcPct val="150000"/>
                        </a:lnSpc>
                        <a:spcBef>
                          <a:spcPts val="0"/>
                        </a:spcBef>
                        <a:spcAft>
                          <a:spcPts val="0"/>
                        </a:spcAft>
                        <a:buNone/>
                      </a:pPr>
                      <a:endParaRPr sz="1800" b="1" i="1" dirty="0">
                        <a:solidFill>
                          <a:schemeClr val="dk1"/>
                        </a:solidFill>
                      </a:endParaRPr>
                    </a:p>
                    <a:p>
                      <a:r>
                        <a:rPr lang="en-US" sz="1800" b="0" i="0" u="none" strike="noStrike" cap="none" dirty="0" err="1" smtClean="0">
                          <a:solidFill>
                            <a:srgbClr val="000000"/>
                          </a:solidFill>
                          <a:effectLst/>
                          <a:latin typeface="Arial"/>
                          <a:ea typeface="Arial"/>
                          <a:cs typeface="Arial"/>
                          <a:sym typeface="Arial"/>
                        </a:rPr>
                        <a:t>Социо-анаграфски</a:t>
                      </a:r>
                      <a:r>
                        <a:rPr lang="en-US" sz="1800" b="0" i="0" u="none" strike="noStrike" cap="none" dirty="0" smtClean="0">
                          <a:solidFill>
                            <a:srgbClr val="000000"/>
                          </a:solidFill>
                          <a:effectLst/>
                          <a:latin typeface="Arial"/>
                          <a:ea typeface="Arial"/>
                          <a:cs typeface="Arial"/>
                          <a:sym typeface="Arial"/>
                        </a:rPr>
                        <a:t> </a:t>
                      </a:r>
                      <a:r>
                        <a:rPr lang="en-US" sz="1800" b="0" i="0" u="none" strike="noStrike" cap="none" dirty="0" err="1" smtClean="0">
                          <a:solidFill>
                            <a:srgbClr val="000000"/>
                          </a:solidFill>
                          <a:effectLst/>
                          <a:latin typeface="Arial"/>
                          <a:ea typeface="Arial"/>
                          <a:cs typeface="Arial"/>
                          <a:sym typeface="Arial"/>
                        </a:rPr>
                        <a:t>информации</a:t>
                      </a:r>
                      <a:r>
                        <a:rPr lang="en-US" sz="1800" b="0" i="0" u="none" strike="noStrike" cap="none" dirty="0" smtClean="0">
                          <a:solidFill>
                            <a:srgbClr val="000000"/>
                          </a:solidFill>
                          <a:effectLst/>
                          <a:latin typeface="Arial"/>
                          <a:ea typeface="Arial"/>
                          <a:cs typeface="Arial"/>
                          <a:sym typeface="Arial"/>
                        </a:rPr>
                        <a:t>;</a:t>
                      </a:r>
                    </a:p>
                    <a:p>
                      <a:r>
                        <a:rPr lang="en-US" sz="1800" b="0" i="0" u="none" strike="noStrike" cap="none" dirty="0" err="1" smtClean="0">
                          <a:solidFill>
                            <a:srgbClr val="000000"/>
                          </a:solidFill>
                          <a:effectLst/>
                          <a:latin typeface="Arial"/>
                          <a:ea typeface="Arial"/>
                          <a:cs typeface="Arial"/>
                          <a:sym typeface="Arial"/>
                        </a:rPr>
                        <a:t>Ставови</a:t>
                      </a:r>
                      <a:r>
                        <a:rPr lang="en-US" sz="1800" b="0" i="0" u="none" strike="noStrike" cap="none" dirty="0" smtClean="0">
                          <a:solidFill>
                            <a:srgbClr val="000000"/>
                          </a:solidFill>
                          <a:effectLst/>
                          <a:latin typeface="Arial"/>
                          <a:ea typeface="Arial"/>
                          <a:cs typeface="Arial"/>
                          <a:sym typeface="Arial"/>
                        </a:rPr>
                        <a:t>;</a:t>
                      </a:r>
                    </a:p>
                    <a:p>
                      <a:r>
                        <a:rPr lang="en-US" sz="1800" b="0" i="0" u="none" strike="noStrike" cap="none" dirty="0" err="1" smtClean="0">
                          <a:solidFill>
                            <a:srgbClr val="000000"/>
                          </a:solidFill>
                          <a:effectLst/>
                          <a:latin typeface="Arial"/>
                          <a:ea typeface="Arial"/>
                          <a:cs typeface="Arial"/>
                          <a:sym typeface="Arial"/>
                        </a:rPr>
                        <a:t>Однесување</a:t>
                      </a:r>
                      <a:r>
                        <a:rPr lang="en-US" sz="1800" b="0" i="0" u="none" strike="noStrike" cap="none" dirty="0" smtClean="0">
                          <a:solidFill>
                            <a:srgbClr val="000000"/>
                          </a:solidFill>
                          <a:effectLst/>
                          <a:latin typeface="Arial"/>
                          <a:ea typeface="Arial"/>
                          <a:cs typeface="Arial"/>
                          <a:sym typeface="Arial"/>
                        </a:rPr>
                        <a:t>;</a:t>
                      </a:r>
                      <a:endParaRPr sz="1800" dirty="0"/>
                    </a:p>
                  </a:txBody>
                  <a:tcPr marL="91425" marR="91425" marT="91425" marB="91425"/>
                </a:tc>
                <a:tc>
                  <a:txBody>
                    <a:bodyPr/>
                    <a:lstStyle/>
                    <a:p>
                      <a:endParaRPr lang="it-IT" sz="1800" b="1" i="1" u="none" strike="noStrike" cap="none" dirty="0" smtClean="0">
                        <a:solidFill>
                          <a:srgbClr val="000000"/>
                        </a:solidFill>
                        <a:effectLst/>
                        <a:latin typeface="Arial"/>
                        <a:ea typeface="Arial"/>
                        <a:cs typeface="Arial"/>
                        <a:sym typeface="Arial"/>
                      </a:endParaRPr>
                    </a:p>
                    <a:p>
                      <a:r>
                        <a:rPr lang="it-IT" sz="1800" b="1" i="1" u="none" strike="noStrike" cap="none" dirty="0" smtClean="0">
                          <a:solidFill>
                            <a:srgbClr val="000000"/>
                          </a:solidFill>
                          <a:effectLst/>
                          <a:latin typeface="Arial"/>
                          <a:ea typeface="Arial"/>
                          <a:cs typeface="Arial"/>
                          <a:sym typeface="Arial"/>
                        </a:rPr>
                        <a:t>Како? </a:t>
                      </a:r>
                      <a:endParaRPr lang="en-US" sz="1800" b="1" i="1" u="none" strike="noStrike" cap="none" dirty="0" smtClean="0">
                        <a:solidFill>
                          <a:srgbClr val="000000"/>
                        </a:solidFill>
                        <a:effectLst/>
                        <a:latin typeface="Arial"/>
                        <a:ea typeface="Arial"/>
                        <a:cs typeface="Arial"/>
                        <a:sym typeface="Arial"/>
                      </a:endParaRPr>
                    </a:p>
                    <a:p>
                      <a:r>
                        <a:rPr lang="it-IT" sz="1800" b="1" i="1" u="none" strike="noStrike" cap="none" dirty="0" smtClean="0">
                          <a:solidFill>
                            <a:srgbClr val="000000"/>
                          </a:solidFill>
                          <a:effectLst/>
                          <a:latin typeface="Arial"/>
                          <a:ea typeface="Arial"/>
                          <a:cs typeface="Arial"/>
                          <a:sym typeface="Arial"/>
                        </a:rPr>
                        <a:t>(Образец)</a:t>
                      </a:r>
                    </a:p>
                    <a:p>
                      <a:endParaRPr lang="it-IT" sz="1400" b="0" i="0" u="none" strike="noStrike" cap="none" dirty="0" smtClean="0">
                        <a:solidFill>
                          <a:srgbClr val="000000"/>
                        </a:solidFill>
                        <a:effectLst/>
                        <a:latin typeface="Arial"/>
                        <a:cs typeface="Arial"/>
                        <a:sym typeface="Arial"/>
                      </a:endParaRPr>
                    </a:p>
                    <a:p>
                      <a:endParaRPr lang="it-IT" sz="1400" b="0" i="0" u="none" strike="noStrike" cap="none" dirty="0" smtClean="0">
                        <a:solidFill>
                          <a:srgbClr val="000000"/>
                        </a:solidFill>
                        <a:effectLst/>
                        <a:latin typeface="Arial"/>
                        <a:cs typeface="Arial"/>
                        <a:sym typeface="Arial"/>
                      </a:endParaRPr>
                    </a:p>
                    <a:p>
                      <a:r>
                        <a:rPr lang="it-IT" sz="1800" b="0" i="0" u="none" strike="noStrike" cap="none" dirty="0" smtClean="0">
                          <a:solidFill>
                            <a:srgbClr val="000000"/>
                          </a:solidFill>
                          <a:effectLst/>
                          <a:latin typeface="Arial"/>
                          <a:ea typeface="Arial"/>
                          <a:cs typeface="Arial"/>
                          <a:sym typeface="Arial"/>
                        </a:rPr>
                        <a:t>Прашањ</a:t>
                      </a:r>
                      <a:r>
                        <a:rPr lang="mk-MK" sz="1800" b="0" i="0" u="none" strike="noStrike" cap="none" dirty="0" smtClean="0">
                          <a:solidFill>
                            <a:srgbClr val="000000"/>
                          </a:solidFill>
                          <a:effectLst/>
                          <a:latin typeface="Arial"/>
                          <a:ea typeface="Arial"/>
                          <a:cs typeface="Arial"/>
                          <a:sym typeface="Arial"/>
                        </a:rPr>
                        <a:t>а </a:t>
                      </a:r>
                      <a:r>
                        <a:rPr lang="it-IT" sz="1800" b="0" i="0" u="none" strike="noStrike" cap="none" dirty="0" smtClean="0">
                          <a:solidFill>
                            <a:srgbClr val="000000"/>
                          </a:solidFill>
                          <a:effectLst/>
                          <a:latin typeface="Arial"/>
                          <a:ea typeface="Arial"/>
                          <a:cs typeface="Arial"/>
                          <a:sym typeface="Arial"/>
                        </a:rPr>
                        <a:t>од отворен тип;</a:t>
                      </a:r>
                      <a:endParaRPr lang="en-US" sz="1800" b="0" i="0" u="none" strike="noStrike" cap="none" dirty="0" smtClean="0">
                        <a:solidFill>
                          <a:srgbClr val="000000"/>
                        </a:solidFill>
                        <a:effectLst/>
                        <a:latin typeface="Arial"/>
                        <a:ea typeface="Arial"/>
                        <a:cs typeface="Arial"/>
                        <a:sym typeface="Arial"/>
                      </a:endParaRPr>
                    </a:p>
                    <a:p>
                      <a:r>
                        <a:rPr lang="it-IT" sz="1800" b="0" i="0" u="none" strike="noStrike" cap="none" dirty="0" smtClean="0">
                          <a:solidFill>
                            <a:srgbClr val="000000"/>
                          </a:solidFill>
                          <a:effectLst/>
                          <a:latin typeface="Arial"/>
                          <a:ea typeface="Arial"/>
                          <a:cs typeface="Arial"/>
                          <a:sym typeface="Arial"/>
                        </a:rPr>
                        <a:t>Прашања од затворен тип;</a:t>
                      </a:r>
                      <a:endParaRPr sz="1800" dirty="0">
                        <a:solidFill>
                          <a:schemeClr val="dk1"/>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3" name="Google Shape;273;g99f1de2ff6_0_142">
            <a:extLst>
              <a:ext uri="{FF2B5EF4-FFF2-40B4-BE49-F238E27FC236}">
                <a16:creationId xmlns:a16="http://schemas.microsoft.com/office/drawing/2014/main" id="{A6477A0E-463C-40F8-93FE-6BABD5FBE656}"/>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99f1de2ff6_0_11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51" name="Google Shape;251;g99f1de2ff6_0_11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52" name="Google Shape;252;g99f1de2ff6_0_11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54" name="Google Shape;254;g99f1de2ff6_0_112"/>
          <p:cNvSpPr txBox="1"/>
          <p:nvPr/>
        </p:nvSpPr>
        <p:spPr>
          <a:xfrm>
            <a:off x="705588" y="1912137"/>
            <a:ext cx="10964700" cy="9000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lang="mk-MK" sz="2400" b="1" dirty="0" smtClean="0">
                <a:ea typeface="Arial Rounded"/>
              </a:rPr>
              <a:t>Поставка на прашалник</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a:lnSpc>
                <a:spcPct val="150000"/>
              </a:lnSpc>
              <a:defRPr/>
            </a:pPr>
            <a:r>
              <a:rPr lang="mk-MK" dirty="0" smtClean="0"/>
              <a:t>Предности и недостатоци во прашалникот:</a:t>
            </a:r>
            <a:endParaRPr sz="1800" dirty="0"/>
          </a:p>
        </p:txBody>
      </p:sp>
      <p:graphicFrame>
        <p:nvGraphicFramePr>
          <p:cNvPr id="255" name="Google Shape;255;g99f1de2ff6_0_112"/>
          <p:cNvGraphicFramePr/>
          <p:nvPr>
            <p:extLst>
              <p:ext uri="{D42A27DB-BD31-4B8C-83A1-F6EECF244321}">
                <p14:modId xmlns:p14="http://schemas.microsoft.com/office/powerpoint/2010/main" val="875593824"/>
              </p:ext>
            </p:extLst>
          </p:nvPr>
        </p:nvGraphicFramePr>
        <p:xfrm>
          <a:off x="705588" y="2952481"/>
          <a:ext cx="10610113" cy="3223647"/>
        </p:xfrm>
        <a:graphic>
          <a:graphicData uri="http://schemas.openxmlformats.org/drawingml/2006/table">
            <a:tbl>
              <a:tblPr>
                <a:noFill/>
                <a:tableStyleId>{DFB421AC-824C-4B51-AFB0-AD003B1F606A}</a:tableStyleId>
              </a:tblPr>
              <a:tblGrid>
                <a:gridCol w="1980462">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4819651">
                  <a:extLst>
                    <a:ext uri="{9D8B030D-6E8A-4147-A177-3AD203B41FA5}">
                      <a16:colId xmlns:a16="http://schemas.microsoft.com/office/drawing/2014/main" val="20002"/>
                    </a:ext>
                  </a:extLst>
                </a:gridCol>
              </a:tblGrid>
              <a:tr h="451383">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mk-MK" sz="1800" b="1" i="0" u="none" strike="noStrike" cap="none" dirty="0" smtClean="0">
                          <a:solidFill>
                            <a:srgbClr val="000000"/>
                          </a:solidFill>
                          <a:effectLst/>
                          <a:latin typeface="Arial"/>
                          <a:ea typeface="Arial"/>
                          <a:cs typeface="Arial"/>
                          <a:sym typeface="Arial"/>
                        </a:rPr>
                        <a:t>ПРЕДНОСТИ</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mk-MK" sz="1800" b="1" i="0" u="none" strike="noStrike" cap="none" dirty="0" smtClean="0">
                          <a:solidFill>
                            <a:srgbClr val="000000"/>
                          </a:solidFill>
                          <a:effectLst/>
                          <a:latin typeface="Arial"/>
                          <a:ea typeface="Arial"/>
                          <a:cs typeface="Arial"/>
                          <a:sym typeface="Arial"/>
                        </a:rPr>
                        <a:t>НЕДОСТАТОЦИ</a:t>
                      </a:r>
                      <a:endParaRPr sz="1800" b="1" dirty="0"/>
                    </a:p>
                  </a:txBody>
                  <a:tcPr marL="91425" marR="91425" marT="91425" marB="91425"/>
                </a:tc>
                <a:extLst>
                  <a:ext uri="{0D108BD9-81ED-4DB2-BD59-A6C34878D82A}">
                    <a16:rowId xmlns:a16="http://schemas.microsoft.com/office/drawing/2014/main" val="10000"/>
                  </a:ext>
                </a:extLst>
              </a:tr>
              <a:tr h="2725329">
                <a:tc>
                  <a:txBody>
                    <a:bodyPr/>
                    <a:lstStyle/>
                    <a:p>
                      <a:pPr marL="0" lvl="0" indent="0" algn="ctr" rtl="0">
                        <a:lnSpc>
                          <a:spcPct val="115000"/>
                        </a:lnSpc>
                        <a:spcBef>
                          <a:spcPts val="0"/>
                        </a:spcBef>
                        <a:spcAft>
                          <a:spcPts val="0"/>
                        </a:spcAft>
                        <a:buNone/>
                      </a:pPr>
                      <a:r>
                        <a:rPr lang="mk-MK" sz="1800" b="1" i="0" u="none" strike="noStrike" cap="none" dirty="0" smtClean="0">
                          <a:solidFill>
                            <a:srgbClr val="000000"/>
                          </a:solidFill>
                          <a:effectLst/>
                          <a:latin typeface="Arial"/>
                          <a:ea typeface="Arial"/>
                          <a:cs typeface="Arial"/>
                          <a:sym typeface="Arial"/>
                        </a:rPr>
                        <a:t>ПРАШАЊА ОД ОТВОРЕН ТИП</a:t>
                      </a:r>
                      <a:endParaRPr sz="1800" b="1" dirty="0"/>
                    </a:p>
                  </a:txBody>
                  <a:tcPr marL="91425" marR="91425" marT="91425" marB="91425"/>
                </a:tc>
                <a:tc>
                  <a:txBody>
                    <a:bodyPr/>
                    <a:lstStyle/>
                    <a:p>
                      <a:r>
                        <a:rPr lang="mk-MK" sz="1800" b="0" i="0" u="none" strike="noStrike" cap="none" dirty="0" smtClean="0">
                          <a:solidFill>
                            <a:srgbClr val="000000"/>
                          </a:solidFill>
                          <a:effectLst/>
                          <a:latin typeface="Arial"/>
                          <a:ea typeface="Arial"/>
                          <a:cs typeface="Arial"/>
                          <a:sym typeface="Arial"/>
                        </a:rPr>
                        <a:t>1.</a:t>
                      </a:r>
                      <a:r>
                        <a:rPr lang="it-IT" sz="1800" b="0" i="0" u="none" strike="noStrike" cap="none" dirty="0" smtClean="0">
                          <a:solidFill>
                            <a:srgbClr val="000000"/>
                          </a:solidFill>
                          <a:effectLst/>
                          <a:latin typeface="Arial"/>
                          <a:ea typeface="Arial"/>
                          <a:cs typeface="Arial"/>
                          <a:sym typeface="Arial"/>
                        </a:rPr>
                        <a:t>Слобода на изразување, спонтаност.</a:t>
                      </a:r>
                      <a:endParaRPr lang="mk-MK" sz="1800" b="0" i="0" u="none" strike="noStrike" cap="none" dirty="0" smtClean="0">
                        <a:solidFill>
                          <a:srgbClr val="000000"/>
                        </a:solidFill>
                        <a:effectLst/>
                        <a:latin typeface="Arial"/>
                        <a:ea typeface="Arial"/>
                        <a:cs typeface="Arial"/>
                        <a:sym typeface="Arial"/>
                      </a:endParaRPr>
                    </a:p>
                    <a:p>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2.</a:t>
                      </a:r>
                      <a:r>
                        <a:rPr lang="it-IT" sz="1800" b="0" i="0" u="none" strike="noStrike" cap="none" dirty="0" smtClean="0">
                          <a:solidFill>
                            <a:srgbClr val="000000"/>
                          </a:solidFill>
                          <a:effectLst/>
                          <a:latin typeface="Arial"/>
                          <a:ea typeface="Arial"/>
                          <a:cs typeface="Arial"/>
                          <a:sym typeface="Arial"/>
                        </a:rPr>
                        <a:t>Корисно кога не е можно вистински да се предвидат можните одговори.</a:t>
                      </a:r>
                      <a:endParaRPr lang="mk-MK" sz="1800" b="0" i="0" u="none" strike="noStrike" cap="none" dirty="0" smtClean="0">
                        <a:solidFill>
                          <a:srgbClr val="000000"/>
                        </a:solidFill>
                        <a:effectLst/>
                        <a:latin typeface="Arial"/>
                        <a:ea typeface="Arial"/>
                        <a:cs typeface="Arial"/>
                        <a:sym typeface="Arial"/>
                      </a:endParaRPr>
                    </a:p>
                    <a:p>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3.</a:t>
                      </a:r>
                      <a:r>
                        <a:rPr lang="it-IT" sz="1800" b="0" i="0" u="none" strike="noStrike" cap="none" dirty="0" smtClean="0">
                          <a:solidFill>
                            <a:srgbClr val="000000"/>
                          </a:solidFill>
                          <a:effectLst/>
                          <a:latin typeface="Arial"/>
                          <a:ea typeface="Arial"/>
                          <a:cs typeface="Arial"/>
                          <a:sym typeface="Arial"/>
                        </a:rPr>
                        <a:t>Корисно е за справување со сложени / деликатни проблеми</a:t>
                      </a:r>
                      <a:r>
                        <a:rPr lang="it-IT" sz="1400" b="0" i="0" u="none" strike="noStrike" cap="none" dirty="0" smtClean="0">
                          <a:solidFill>
                            <a:srgbClr val="000000"/>
                          </a:solidFill>
                          <a:effectLst/>
                          <a:latin typeface="Arial"/>
                          <a:ea typeface="Arial"/>
                          <a:cs typeface="Arial"/>
                          <a:sym typeface="Arial"/>
                        </a:rPr>
                        <a:t>.</a:t>
                      </a:r>
                      <a:endParaRPr lang="en-US" sz="1400" b="0" i="0" u="none" strike="noStrike" cap="none" dirty="0">
                        <a:solidFill>
                          <a:srgbClr val="000000"/>
                        </a:solidFill>
                        <a:effectLst/>
                        <a:latin typeface="Arial"/>
                        <a:ea typeface="Arial"/>
                        <a:cs typeface="Arial"/>
                        <a:sym typeface="Arial"/>
                      </a:endParaRPr>
                    </a:p>
                  </a:txBody>
                  <a:tcPr marL="91425" marR="91425" marT="91425" marB="91425"/>
                </a:tc>
                <a:tc>
                  <a:txBody>
                    <a:bodyPr/>
                    <a:lstStyle/>
                    <a:p>
                      <a:r>
                        <a:rPr lang="mk-MK" sz="1800" b="0" i="0" u="none" strike="noStrike" cap="none" dirty="0" smtClean="0">
                          <a:solidFill>
                            <a:srgbClr val="000000"/>
                          </a:solidFill>
                          <a:effectLst/>
                          <a:latin typeface="Arial"/>
                          <a:ea typeface="Arial"/>
                          <a:cs typeface="Arial"/>
                          <a:sym typeface="Arial"/>
                        </a:rPr>
                        <a:t>1.</a:t>
                      </a:r>
                      <a:r>
                        <a:rPr lang="it-IT" sz="1800" b="0" i="0" u="none" strike="noStrike" cap="none" dirty="0" smtClean="0">
                          <a:solidFill>
                            <a:srgbClr val="000000"/>
                          </a:solidFill>
                          <a:effectLst/>
                          <a:latin typeface="Arial"/>
                          <a:ea typeface="Arial"/>
                          <a:cs typeface="Arial"/>
                          <a:sym typeface="Arial"/>
                        </a:rPr>
                        <a:t>Премногу нејасно и тешко разбирливо</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2.</a:t>
                      </a:r>
                      <a:r>
                        <a:rPr lang="it-IT" sz="1800" b="0" i="0" u="none" strike="noStrike" cap="none" dirty="0" smtClean="0">
                          <a:solidFill>
                            <a:srgbClr val="000000"/>
                          </a:solidFill>
                          <a:effectLst/>
                          <a:latin typeface="Arial"/>
                          <a:ea typeface="Arial"/>
                          <a:cs typeface="Arial"/>
                          <a:sym typeface="Arial"/>
                        </a:rPr>
                        <a:t>Прашања со кодирање (на пр. Генерички или неточни одговори)</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3.</a:t>
                      </a:r>
                      <a:r>
                        <a:rPr lang="it-IT" sz="1800" b="0" i="0" u="none" strike="noStrike" cap="none" dirty="0" smtClean="0">
                          <a:solidFill>
                            <a:srgbClr val="000000"/>
                          </a:solidFill>
                          <a:effectLst/>
                          <a:latin typeface="Arial"/>
                          <a:ea typeface="Arial"/>
                          <a:cs typeface="Arial"/>
                          <a:sym typeface="Arial"/>
                        </a:rPr>
                        <a:t>Одговор на квалитетот во зависност од степенот на образование</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4.</a:t>
                      </a:r>
                      <a:r>
                        <a:rPr lang="it-IT" sz="1800" b="0" i="0" u="none" strike="noStrike" cap="none" dirty="0" smtClean="0">
                          <a:solidFill>
                            <a:srgbClr val="000000"/>
                          </a:solidFill>
                          <a:effectLst/>
                          <a:latin typeface="Arial"/>
                          <a:ea typeface="Arial"/>
                          <a:cs typeface="Arial"/>
                          <a:sym typeface="Arial"/>
                        </a:rPr>
                        <a:t>Личностите кои не се навикнати да ги концептуализираат во писмена форма се казнуваат</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5.Барање</a:t>
                      </a:r>
                      <a:r>
                        <a:rPr lang="it-IT" sz="1800" b="0" i="0" u="none" strike="noStrike" cap="none" dirty="0" smtClean="0">
                          <a:solidFill>
                            <a:srgbClr val="000000"/>
                          </a:solidFill>
                          <a:effectLst/>
                          <a:latin typeface="Arial"/>
                          <a:ea typeface="Arial"/>
                          <a:cs typeface="Arial"/>
                          <a:sym typeface="Arial"/>
                        </a:rPr>
                        <a:t>, висока стапка на одбивање</a:t>
                      </a:r>
                      <a:endParaRPr lang="en-US" sz="1800" b="0" i="0" u="none" strike="noStrike" cap="none" dirty="0">
                        <a:solidFill>
                          <a:srgbClr val="000000"/>
                        </a:solidFill>
                        <a:effectLst/>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82BFF108-7AD0-4851-BD76-4EFB7E33D0F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99f1de2ff6_0_1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61" name="Google Shape;261;g99f1de2ff6_0_1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62" name="Google Shape;262;g99f1de2ff6_0_1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64" name="Google Shape;264;g99f1de2ff6_0_132"/>
          <p:cNvSpPr txBox="1"/>
          <p:nvPr/>
        </p:nvSpPr>
        <p:spPr>
          <a:xfrm>
            <a:off x="705625" y="1908926"/>
            <a:ext cx="10964700" cy="900000"/>
          </a:xfrm>
          <a:prstGeom prst="rect">
            <a:avLst/>
          </a:prstGeom>
          <a:noFill/>
          <a:ln>
            <a:noFill/>
          </a:ln>
        </p:spPr>
        <p:txBody>
          <a:bodyPr spcFirstLastPara="1" wrap="square" lIns="45700" tIns="45700" rIns="45700" bIns="45700" anchor="t" anchorCtr="0">
            <a:noAutofit/>
          </a:bodyPr>
          <a:lstStyle/>
          <a:p>
            <a:pPr lvl="0">
              <a:lnSpc>
                <a:spcPct val="150000"/>
              </a:lnSpc>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lang="mk-MK" sz="2400" b="1" dirty="0">
                <a:ea typeface="Arial Rounded"/>
              </a:rPr>
              <a:t>Поставка на прашалник</a:t>
            </a:r>
            <a:endParaRPr lang="en-US" sz="2400" b="1" dirty="0"/>
          </a:p>
        </p:txBody>
      </p:sp>
      <p:graphicFrame>
        <p:nvGraphicFramePr>
          <p:cNvPr id="265" name="Google Shape;265;g99f1de2ff6_0_132"/>
          <p:cNvGraphicFramePr/>
          <p:nvPr>
            <p:extLst>
              <p:ext uri="{D42A27DB-BD31-4B8C-83A1-F6EECF244321}">
                <p14:modId xmlns:p14="http://schemas.microsoft.com/office/powerpoint/2010/main" val="2396536942"/>
              </p:ext>
            </p:extLst>
          </p:nvPr>
        </p:nvGraphicFramePr>
        <p:xfrm>
          <a:off x="705625" y="2500436"/>
          <a:ext cx="10552925" cy="3424368"/>
        </p:xfrm>
        <a:graphic>
          <a:graphicData uri="http://schemas.openxmlformats.org/drawingml/2006/table">
            <a:tbl>
              <a:tblPr>
                <a:noFill/>
                <a:tableStyleId>{DFB421AC-824C-4B51-AFB0-AD003B1F606A}</a:tableStyleId>
              </a:tblPr>
              <a:tblGrid>
                <a:gridCol w="2075712">
                  <a:extLst>
                    <a:ext uri="{9D8B030D-6E8A-4147-A177-3AD203B41FA5}">
                      <a16:colId xmlns:a16="http://schemas.microsoft.com/office/drawing/2014/main" val="20000"/>
                    </a:ext>
                  </a:extLst>
                </a:gridCol>
                <a:gridCol w="4362413">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454375">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mk-MK" sz="1800" b="1" i="0" u="none" strike="noStrike" cap="none" dirty="0" smtClean="0">
                          <a:solidFill>
                            <a:srgbClr val="000000"/>
                          </a:solidFill>
                          <a:effectLst/>
                          <a:latin typeface="Arial"/>
                          <a:ea typeface="Arial"/>
                          <a:cs typeface="Arial"/>
                          <a:sym typeface="Arial"/>
                        </a:rPr>
                        <a:t>ПРЕДНОСТИ</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mk-MK" sz="1800" b="1" i="0" u="none" strike="noStrike" cap="none" dirty="0" smtClean="0">
                          <a:solidFill>
                            <a:srgbClr val="000000"/>
                          </a:solidFill>
                          <a:effectLst/>
                          <a:latin typeface="Arial"/>
                          <a:ea typeface="Arial"/>
                          <a:cs typeface="Arial"/>
                          <a:sym typeface="Arial"/>
                        </a:rPr>
                        <a:t>НЕДОСТАТОЦИ</a:t>
                      </a:r>
                      <a:endParaRPr sz="1800" b="1" dirty="0"/>
                    </a:p>
                  </a:txBody>
                  <a:tcPr marL="91425" marR="91425" marT="91425" marB="91425"/>
                </a:tc>
                <a:extLst>
                  <a:ext uri="{0D108BD9-81ED-4DB2-BD59-A6C34878D82A}">
                    <a16:rowId xmlns:a16="http://schemas.microsoft.com/office/drawing/2014/main" val="10000"/>
                  </a:ext>
                </a:extLst>
              </a:tr>
              <a:tr h="2883125">
                <a:tc>
                  <a:txBody>
                    <a:bodyPr/>
                    <a:lstStyle/>
                    <a:p>
                      <a:pPr marL="0" lvl="0" indent="0" algn="ctr" rtl="0">
                        <a:lnSpc>
                          <a:spcPct val="115000"/>
                        </a:lnSpc>
                        <a:spcBef>
                          <a:spcPts val="0"/>
                        </a:spcBef>
                        <a:spcAft>
                          <a:spcPts val="0"/>
                        </a:spcAft>
                        <a:buNone/>
                      </a:pPr>
                      <a:r>
                        <a:rPr lang="mk-MK" sz="1800" b="1" i="0" u="none" strike="noStrike" cap="none" dirty="0" smtClean="0">
                          <a:solidFill>
                            <a:srgbClr val="000000"/>
                          </a:solidFill>
                          <a:effectLst/>
                          <a:latin typeface="Arial"/>
                          <a:ea typeface="Arial"/>
                          <a:cs typeface="Arial"/>
                          <a:sym typeface="Arial"/>
                        </a:rPr>
                        <a:t>ПРАШАЊА ОД ЗАТОВРЕН ТИП</a:t>
                      </a:r>
                      <a:endParaRPr sz="1800" b="1" dirty="0"/>
                    </a:p>
                  </a:txBody>
                  <a:tcPr marL="91425" marR="91425" marT="91425" marB="91425"/>
                </a:tc>
                <a:tc>
                  <a:txBody>
                    <a:bodyPr/>
                    <a:lstStyle/>
                    <a:p>
                      <a:r>
                        <a:rPr lang="mk-MK" sz="1800" b="0" i="0" u="none" strike="noStrike" cap="none" dirty="0" smtClean="0">
                          <a:solidFill>
                            <a:srgbClr val="000000"/>
                          </a:solidFill>
                          <a:effectLst/>
                          <a:latin typeface="Arial"/>
                          <a:ea typeface="Arial"/>
                          <a:cs typeface="Arial"/>
                          <a:sym typeface="Arial"/>
                        </a:rPr>
                        <a:t>1.</a:t>
                      </a:r>
                      <a:r>
                        <a:rPr lang="it-IT" sz="1800" b="0" i="0" u="none" strike="noStrike" cap="none" dirty="0" smtClean="0">
                          <a:solidFill>
                            <a:srgbClr val="000000"/>
                          </a:solidFill>
                          <a:effectLst/>
                          <a:latin typeface="Arial"/>
                          <a:ea typeface="Arial"/>
                          <a:cs typeface="Arial"/>
                          <a:sym typeface="Arial"/>
                        </a:rPr>
                        <a:t>Стандардизирана (лесна споредба).</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2.</a:t>
                      </a:r>
                      <a:r>
                        <a:rPr lang="it-IT" sz="1800" b="0" i="0" u="none" strike="noStrike" cap="none" dirty="0" smtClean="0">
                          <a:solidFill>
                            <a:srgbClr val="000000"/>
                          </a:solidFill>
                          <a:effectLst/>
                          <a:latin typeface="Arial"/>
                          <a:ea typeface="Arial"/>
                          <a:cs typeface="Arial"/>
                          <a:sym typeface="Arial"/>
                        </a:rPr>
                        <a:t>Лесно кодирање.</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3.</a:t>
                      </a:r>
                      <a:r>
                        <a:rPr lang="it-IT" sz="1800" b="0" i="0" u="none" strike="noStrike" cap="none" dirty="0" smtClean="0">
                          <a:solidFill>
                            <a:srgbClr val="000000"/>
                          </a:solidFill>
                          <a:effectLst/>
                          <a:latin typeface="Arial"/>
                          <a:ea typeface="Arial"/>
                          <a:cs typeface="Arial"/>
                          <a:sym typeface="Arial"/>
                        </a:rPr>
                        <a:t>Повеќе одговори помагаат во разјаснување на прашањата.</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4.</a:t>
                      </a:r>
                      <a:r>
                        <a:rPr lang="it-IT" sz="1800" b="0" i="0" u="none" strike="noStrike" cap="none" dirty="0" smtClean="0">
                          <a:solidFill>
                            <a:srgbClr val="000000"/>
                          </a:solidFill>
                          <a:effectLst/>
                          <a:latin typeface="Arial"/>
                          <a:ea typeface="Arial"/>
                          <a:cs typeface="Arial"/>
                          <a:sym typeface="Arial"/>
                        </a:rPr>
                        <a:t>Извлечете вистинити одговори кога станува збор за чувствителни податоци.</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5.</a:t>
                      </a:r>
                      <a:r>
                        <a:rPr lang="it-IT" sz="1800" b="0" i="0" u="none" strike="noStrike" cap="none" dirty="0" smtClean="0">
                          <a:solidFill>
                            <a:srgbClr val="000000"/>
                          </a:solidFill>
                          <a:effectLst/>
                          <a:latin typeface="Arial"/>
                          <a:ea typeface="Arial"/>
                          <a:cs typeface="Arial"/>
                          <a:sym typeface="Arial"/>
                        </a:rPr>
                        <a:t>Стимулирајте ја меморијата кога сте фокусирани на минати настани.</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6.</a:t>
                      </a:r>
                      <a:r>
                        <a:rPr lang="it-IT" sz="1800" b="0" i="0" u="none" strike="noStrike" cap="none" dirty="0" smtClean="0">
                          <a:solidFill>
                            <a:srgbClr val="000000"/>
                          </a:solidFill>
                          <a:effectLst/>
                          <a:latin typeface="Arial"/>
                          <a:ea typeface="Arial"/>
                          <a:cs typeface="Arial"/>
                          <a:sym typeface="Arial"/>
                        </a:rPr>
                        <a:t>Интервјуираниот е ослободен.</a:t>
                      </a:r>
                      <a:endParaRPr lang="en-US" sz="1800" b="0" i="0" u="none" strike="noStrike" cap="none" dirty="0">
                        <a:solidFill>
                          <a:srgbClr val="000000"/>
                        </a:solidFill>
                        <a:effectLst/>
                        <a:latin typeface="Arial"/>
                        <a:ea typeface="Arial"/>
                        <a:cs typeface="Arial"/>
                        <a:sym typeface="Arial"/>
                      </a:endParaRPr>
                    </a:p>
                  </a:txBody>
                  <a:tcPr marL="91425" marR="91425" marT="91425" marB="91425"/>
                </a:tc>
                <a:tc>
                  <a:txBody>
                    <a:bodyPr/>
                    <a:lstStyle/>
                    <a:p>
                      <a:r>
                        <a:rPr lang="mk-MK" sz="1800" b="0" i="0" u="none" strike="noStrike" cap="none" dirty="0" smtClean="0">
                          <a:solidFill>
                            <a:srgbClr val="000000"/>
                          </a:solidFill>
                          <a:effectLst/>
                          <a:latin typeface="Arial"/>
                          <a:ea typeface="Arial"/>
                          <a:cs typeface="Arial"/>
                          <a:sym typeface="Arial"/>
                        </a:rPr>
                        <a:t>1.</a:t>
                      </a:r>
                      <a:r>
                        <a:rPr lang="it-IT" sz="1800" b="0" i="0" u="none" strike="noStrike" cap="none" dirty="0" smtClean="0">
                          <a:solidFill>
                            <a:srgbClr val="000000"/>
                          </a:solidFill>
                          <a:effectLst/>
                          <a:latin typeface="Arial"/>
                          <a:ea typeface="Arial"/>
                          <a:cs typeface="Arial"/>
                          <a:sym typeface="Arial"/>
                        </a:rPr>
                        <a:t>Интервјуир</a:t>
                      </a:r>
                      <a:r>
                        <a:rPr lang="mk-MK" sz="1800" b="0" i="0" u="none" strike="noStrike" cap="none" dirty="0" smtClean="0">
                          <a:solidFill>
                            <a:srgbClr val="000000"/>
                          </a:solidFill>
                          <a:effectLst/>
                          <a:latin typeface="Arial"/>
                          <a:ea typeface="Arial"/>
                          <a:cs typeface="Arial"/>
                          <a:sym typeface="Arial"/>
                        </a:rPr>
                        <a:t>аниот</a:t>
                      </a:r>
                      <a:r>
                        <a:rPr lang="it-IT" sz="1800" b="0" i="0" u="none" strike="noStrike" cap="none" dirty="0" smtClean="0">
                          <a:solidFill>
                            <a:srgbClr val="000000"/>
                          </a:solidFill>
                          <a:effectLst/>
                          <a:latin typeface="Arial"/>
                          <a:ea typeface="Arial"/>
                          <a:cs typeface="Arial"/>
                          <a:sym typeface="Arial"/>
                        </a:rPr>
                        <a:t> може да даде случајни одговори.</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2.</a:t>
                      </a:r>
                      <a:r>
                        <a:rPr lang="it-IT" sz="1800" b="0" i="0" u="none" strike="noStrike" cap="none" dirty="0" smtClean="0">
                          <a:solidFill>
                            <a:srgbClr val="000000"/>
                          </a:solidFill>
                          <a:effectLst/>
                          <a:latin typeface="Arial"/>
                          <a:ea typeface="Arial"/>
                          <a:cs typeface="Arial"/>
                          <a:sym typeface="Arial"/>
                        </a:rPr>
                        <a:t>Предложените одговори може да влијаат на одговорот со исклучување на други алтернативи.</a:t>
                      </a:r>
                      <a:endParaRPr lang="en-US" sz="1800" b="0" i="0" u="none" strike="noStrike" cap="none" dirty="0" smtClean="0">
                        <a:solidFill>
                          <a:srgbClr val="000000"/>
                        </a:solidFill>
                        <a:effectLst/>
                        <a:latin typeface="Arial"/>
                        <a:ea typeface="Arial"/>
                        <a:cs typeface="Arial"/>
                        <a:sym typeface="Arial"/>
                      </a:endParaRPr>
                    </a:p>
                    <a:p>
                      <a:r>
                        <a:rPr lang="mk-MK" sz="1800" b="0" i="0" u="none" strike="noStrike" cap="none" dirty="0" smtClean="0">
                          <a:solidFill>
                            <a:srgbClr val="000000"/>
                          </a:solidFill>
                          <a:effectLst/>
                          <a:latin typeface="Arial"/>
                          <a:ea typeface="Arial"/>
                          <a:cs typeface="Arial"/>
                          <a:sym typeface="Arial"/>
                        </a:rPr>
                        <a:t>3.</a:t>
                      </a:r>
                      <a:r>
                        <a:rPr lang="it-IT" sz="1800" b="0" i="0" u="none" strike="noStrike" cap="none" dirty="0" smtClean="0">
                          <a:solidFill>
                            <a:srgbClr val="000000"/>
                          </a:solidFill>
                          <a:effectLst/>
                          <a:latin typeface="Arial"/>
                          <a:ea typeface="Arial"/>
                          <a:cs typeface="Arial"/>
                          <a:sym typeface="Arial"/>
                        </a:rPr>
                        <a:t>Во долгите истражувања, редоследот на прашања може да влијае на испитаниците</a:t>
                      </a:r>
                      <a:r>
                        <a:rPr lang="en-US" sz="1800" dirty="0" smtClean="0">
                          <a:solidFill>
                            <a:srgbClr val="404040"/>
                          </a:solidFill>
                        </a:rPr>
                        <a:t>.</a:t>
                      </a:r>
                      <a:endParaRPr sz="1800" dirty="0">
                        <a:solidFill>
                          <a:srgbClr val="404040"/>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B1799889-B370-4339-B41F-6C18907E73B5}"/>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smtClean="0"/>
          </a:p>
          <a:p>
            <a:r>
              <a:rPr lang="en-US" sz="2400" b="1" i="1" dirty="0" smtClean="0"/>
              <a:t>2</a:t>
            </a:r>
            <a:r>
              <a:rPr lang="en-US" sz="2400" b="1" i="1" dirty="0"/>
              <a:t>.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a:p>
            <a:pPr marL="0" marR="0" lvl="0" indent="0" algn="l" rtl="0">
              <a:lnSpc>
                <a:spcPct val="100000"/>
              </a:lnSpc>
              <a:spcBef>
                <a:spcPts val="0"/>
              </a:spcBef>
              <a:spcAft>
                <a:spcPts val="0"/>
              </a:spcAft>
              <a:buClr>
                <a:srgbClr val="000000"/>
              </a:buClr>
              <a:buSzPts val="4400"/>
              <a:buFont typeface="Arial Rounded"/>
              <a:buNone/>
            </a:pPr>
            <a:endParaRPr lang="en-US" sz="24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lvl="0">
              <a:lnSpc>
                <a:spcPct val="150000"/>
              </a:lnSpc>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lang="mk-MK" sz="2400" b="1" dirty="0">
                <a:ea typeface="Arial Rounded"/>
              </a:rPr>
              <a:t>Поставка на </a:t>
            </a:r>
            <a:r>
              <a:rPr lang="mk-MK" sz="2400" b="1" dirty="0" smtClean="0">
                <a:ea typeface="Arial Rounded"/>
              </a:rPr>
              <a:t>прашалник</a:t>
            </a:r>
            <a:endParaRPr lang="en-US" sz="2000" dirty="0"/>
          </a:p>
          <a:p>
            <a:r>
              <a:rPr lang="it-IT" sz="1600" dirty="0"/>
              <a:t>Формулација: кога составувате прашалник, користете</a:t>
            </a:r>
            <a:endParaRPr lang="en-US" sz="1600" dirty="0"/>
          </a:p>
          <a:p>
            <a:pPr marL="285750" indent="-285750">
              <a:buFont typeface="Arial" panose="020B0604020202020204" pitchFamily="34" charset="0"/>
              <a:buChar char="•"/>
            </a:pPr>
            <a:r>
              <a:rPr lang="it-IT" sz="1600" dirty="0"/>
              <a:t>Едноставен јазик (избегнувајте ауличен / цветен јазик);</a:t>
            </a:r>
            <a:endParaRPr lang="en-US" sz="1600" dirty="0"/>
          </a:p>
          <a:p>
            <a:pPr marL="285750" indent="-285750">
              <a:buFont typeface="Arial" panose="020B0604020202020204" pitchFamily="34" charset="0"/>
              <a:buChar char="•"/>
            </a:pPr>
            <a:r>
              <a:rPr lang="it-IT" sz="1600" dirty="0"/>
              <a:t>Едноставна синтакса (избегнувајте двојна негатива, избегнувајте да барате когнитивен напор за испитаниците);</a:t>
            </a:r>
            <a:endParaRPr lang="en-US" sz="1600" dirty="0"/>
          </a:p>
          <a:p>
            <a:pPr marL="285750" indent="-285750">
              <a:buFont typeface="Arial" panose="020B0604020202020204" pitchFamily="34" charset="0"/>
              <a:buChar char="•"/>
            </a:pPr>
            <a:r>
              <a:rPr lang="it-IT" sz="1600" dirty="0"/>
              <a:t>Едноставна содржина (истражете една карактеристика истовремено, затоа избегнувајте повеќе изјави во исто прашање).</a:t>
            </a:r>
            <a:endParaRPr lang="en-US" sz="1600" dirty="0"/>
          </a:p>
          <a:p>
            <a:pPr marL="114300" marR="0" lvl="0" algn="l" rtl="0">
              <a:lnSpc>
                <a:spcPct val="120000"/>
              </a:lnSpc>
              <a:spcBef>
                <a:spcPts val="0"/>
              </a:spcBef>
              <a:spcAft>
                <a:spcPts val="0"/>
              </a:spcAft>
              <a:buSzPts val="1800"/>
            </a:pPr>
            <a:endParaRPr sz="1600" i="1" dirty="0">
              <a:solidFill>
                <a:srgbClr val="404040"/>
              </a:solidFill>
            </a:endParaRPr>
          </a:p>
          <a:p>
            <a:pPr marL="0" lvl="0" indent="0" algn="l" rtl="0">
              <a:lnSpc>
                <a:spcPct val="120000"/>
              </a:lnSpc>
              <a:spcBef>
                <a:spcPts val="0"/>
              </a:spcBef>
              <a:spcAft>
                <a:spcPts val="0"/>
              </a:spcAft>
              <a:buNone/>
            </a:pPr>
            <a:r>
              <a:rPr lang="mk-MK" sz="1600" dirty="0" smtClean="0">
                <a:solidFill>
                  <a:schemeClr val="dk1"/>
                </a:solidFill>
              </a:rPr>
              <a:t>Редослед на прашања</a:t>
            </a:r>
            <a:endParaRPr sz="1600" dirty="0">
              <a:solidFill>
                <a:schemeClr val="dk1"/>
              </a:solidFill>
            </a:endParaRPr>
          </a:p>
          <a:p>
            <a:pPr marL="285750" indent="-285750">
              <a:buFont typeface="Arial" panose="020B0604020202020204" pitchFamily="34" charset="0"/>
              <a:buChar char="•"/>
            </a:pPr>
            <a:r>
              <a:rPr lang="mk-MK" sz="1600" dirty="0"/>
              <a:t>Прво </a:t>
            </a:r>
            <a:r>
              <a:rPr lang="it-IT" sz="1600" dirty="0"/>
              <a:t>Најлесни одговори;</a:t>
            </a:r>
            <a:endParaRPr lang="en-US" sz="1600" dirty="0"/>
          </a:p>
          <a:p>
            <a:pPr marL="285750" indent="-285750">
              <a:buFont typeface="Arial" panose="020B0604020202020204" pitchFamily="34" charset="0"/>
              <a:buChar char="•"/>
            </a:pPr>
            <a:r>
              <a:rPr lang="it-IT" sz="1600" dirty="0"/>
              <a:t>Следете логичен редослед;</a:t>
            </a:r>
            <a:endParaRPr lang="en-US" sz="1600" dirty="0"/>
          </a:p>
          <a:p>
            <a:pPr marL="285750" indent="-285750">
              <a:buFont typeface="Arial" panose="020B0604020202020204" pitchFamily="34" charset="0"/>
              <a:buChar char="•"/>
            </a:pPr>
            <a:r>
              <a:rPr lang="it-IT" sz="1600" dirty="0"/>
              <a:t>Отворени / чувствителни прашања на крајот;</a:t>
            </a:r>
            <a:endParaRPr lang="en-US" sz="1600" dirty="0"/>
          </a:p>
          <a:p>
            <a:pPr marL="285750" indent="-285750">
              <a:buFont typeface="Arial" panose="020B0604020202020204" pitchFamily="34" charset="0"/>
              <a:buChar char="•"/>
            </a:pPr>
            <a:r>
              <a:rPr lang="it-IT" sz="1600" dirty="0"/>
              <a:t>Алтернативна должина и тип</a:t>
            </a:r>
            <a:endParaRPr lang="en-US" sz="1600" dirty="0"/>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smtClean="0"/>
          </a:p>
          <a:p>
            <a:r>
              <a:rPr lang="en-US" sz="2400" b="1" i="1" dirty="0" smtClean="0"/>
              <a:t>2</a:t>
            </a:r>
            <a:r>
              <a:rPr lang="en-US" sz="2400" b="1" i="1" dirty="0"/>
              <a:t>.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2.2.3. </a:t>
            </a:r>
            <a:r>
              <a:rPr lang="mk-MK" sz="2400" b="1" dirty="0" smtClean="0">
                <a:ea typeface="Arial Rounded"/>
              </a:rPr>
              <a:t>Верификација</a:t>
            </a:r>
            <a:endParaRPr lang="en-US" sz="1800" dirty="0"/>
          </a:p>
          <a:p>
            <a:pPr lvl="0" algn="just">
              <a:lnSpc>
                <a:spcPct val="120000"/>
              </a:lnSpc>
              <a:spcAft>
                <a:spcPts val="1000"/>
              </a:spcAft>
            </a:pPr>
            <a:endParaRPr lang="en-US" sz="1800" dirty="0">
              <a:ea typeface="Arial Rounded"/>
            </a:endParaRPr>
          </a:p>
          <a:p>
            <a:pPr lvl="0" algn="just">
              <a:lnSpc>
                <a:spcPct val="120000"/>
              </a:lnSpc>
              <a:spcAft>
                <a:spcPts val="1000"/>
              </a:spcAft>
            </a:pPr>
            <a:r>
              <a:rPr lang="ru-RU" sz="1800" dirty="0" smtClean="0">
                <a:latin typeface="Arial Rounded"/>
                <a:ea typeface="Arial Rounded"/>
                <a:cs typeface="Arial Rounded"/>
              </a:rPr>
              <a:t>Проценка:</a:t>
            </a:r>
            <a:endParaRPr lang="ru-RU" sz="1800" dirty="0">
              <a:latin typeface="Arial Rounded"/>
              <a:ea typeface="Arial Rounded"/>
              <a:cs typeface="Arial Rounded"/>
            </a:endParaRPr>
          </a:p>
          <a:p>
            <a:pPr marL="342900" lvl="0" indent="-342900" algn="just">
              <a:lnSpc>
                <a:spcPct val="120000"/>
              </a:lnSpc>
              <a:spcAft>
                <a:spcPts val="1000"/>
              </a:spcAft>
              <a:buFont typeface="Arial" panose="020B0604020202020204" pitchFamily="34" charset="0"/>
              <a:buChar char="•"/>
            </a:pPr>
            <a:r>
              <a:rPr lang="ru-RU" sz="1800" dirty="0">
                <a:latin typeface="Arial Rounded"/>
                <a:ea typeface="Arial Rounded"/>
                <a:cs typeface="Arial Rounded"/>
              </a:rPr>
              <a:t>соодветност помеѓу алатката за мерење и когнитивните потреби на истражувањето;</a:t>
            </a:r>
          </a:p>
          <a:p>
            <a:pPr marL="342900" lvl="0" indent="-342900" algn="just">
              <a:lnSpc>
                <a:spcPct val="120000"/>
              </a:lnSpc>
              <a:spcAft>
                <a:spcPts val="1000"/>
              </a:spcAft>
              <a:buFont typeface="Arial" panose="020B0604020202020204" pitchFamily="34" charset="0"/>
              <a:buChar char="•"/>
            </a:pPr>
            <a:r>
              <a:rPr lang="ru-RU" sz="1800" dirty="0">
                <a:latin typeface="Arial Rounded"/>
                <a:ea typeface="Arial Rounded"/>
                <a:cs typeface="Arial Rounded"/>
              </a:rPr>
              <a:t>функционалност како алатка за комуникација</a:t>
            </a:r>
          </a:p>
          <a:p>
            <a:pPr marL="342900" lvl="0" indent="-342900" algn="just">
              <a:lnSpc>
                <a:spcPct val="120000"/>
              </a:lnSpc>
              <a:spcAft>
                <a:spcPts val="1000"/>
              </a:spcAft>
              <a:buFont typeface="Arial" panose="020B0604020202020204" pitchFamily="34" charset="0"/>
              <a:buChar char="•"/>
            </a:pPr>
            <a:r>
              <a:rPr lang="ru-RU" sz="1800" dirty="0">
                <a:latin typeface="Arial Rounded"/>
                <a:ea typeface="Arial Rounded"/>
                <a:cs typeface="Arial Rounded"/>
              </a:rPr>
              <a:t>функционалност како корисна алатка за интервјуерот.</a:t>
            </a:r>
          </a:p>
          <a:p>
            <a:pPr lvl="0" algn="just">
              <a:lnSpc>
                <a:spcPct val="120000"/>
              </a:lnSpc>
              <a:spcAft>
                <a:spcPts val="1000"/>
              </a:spcAft>
            </a:pPr>
            <a:endParaRPr lang="ru-RU" sz="1800" dirty="0">
              <a:latin typeface="Arial Rounded"/>
              <a:ea typeface="Arial Rounded"/>
              <a:cs typeface="Arial Rounded"/>
            </a:endParaRPr>
          </a:p>
          <a:p>
            <a:pPr lvl="0" algn="just">
              <a:lnSpc>
                <a:spcPct val="120000"/>
              </a:lnSpc>
              <a:spcAft>
                <a:spcPts val="1000"/>
              </a:spcAft>
            </a:pPr>
            <a:r>
              <a:rPr lang="ru-RU" sz="1800" dirty="0">
                <a:latin typeface="Arial Rounded"/>
                <a:ea typeface="Arial Rounded"/>
                <a:cs typeface="Arial Rounded"/>
              </a:rPr>
              <a:t>Обично се спроведува преку </a:t>
            </a:r>
            <a:r>
              <a:rPr lang="ru-RU" sz="1800" b="1" i="1" dirty="0">
                <a:latin typeface="Arial Rounded"/>
                <a:ea typeface="Arial Rounded"/>
                <a:cs typeface="Arial Rounded"/>
              </a:rPr>
              <a:t>пилот студија</a:t>
            </a:r>
            <a:r>
              <a:rPr lang="ru-RU" sz="1800" dirty="0">
                <a:latin typeface="Arial Rounded"/>
                <a:ea typeface="Arial Rounded"/>
                <a:cs typeface="Arial Rounded"/>
              </a:rPr>
              <a:t>, каде што прашалникот прво се администрира на образложена мостра.</a:t>
            </a:r>
            <a:endParaRPr lang="it-IT" sz="1800" u="none" strike="noStrike" dirty="0">
              <a:effectLst/>
              <a:latin typeface="Calibri" panose="020F0502020204030204" pitchFamily="34" charset="0"/>
              <a:ea typeface="Calibri" panose="020F0502020204030204" pitchFamily="34" charset="0"/>
            </a:endParaRPr>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a:p>
            <a:pPr lvl="0">
              <a:buSzPts val="4400"/>
            </a:pPr>
            <a:endParaRPr lang="en-US"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extLst>
      <p:ext uri="{BB962C8B-B14F-4D97-AF65-F5344CB8AC3E}">
        <p14:creationId xmlns:p14="http://schemas.microsoft.com/office/powerpoint/2010/main" val="29383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0" name="Google Shape;280;g5363c714d0_0_18"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81" name="Google Shape;281;g5363c714d0_0_18"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82" name="Google Shape;282;g5363c714d0_0_18" descr="image.png"/>
          <p:cNvPicPr preferRelativeResize="0"/>
          <p:nvPr/>
        </p:nvPicPr>
        <p:blipFill rotWithShape="1">
          <a:blip r:embed="rId5">
            <a:alphaModFix/>
          </a:blip>
          <a:srcRect/>
          <a:stretch/>
        </p:blipFill>
        <p:spPr>
          <a:xfrm>
            <a:off x="293687" y="555625"/>
            <a:ext cx="3902076" cy="1219200"/>
          </a:xfrm>
          <a:prstGeom prst="rect">
            <a:avLst/>
          </a:prstGeom>
          <a:noFill/>
          <a:ln>
            <a:noFill/>
          </a:ln>
        </p:spPr>
      </p:pic>
      <p:sp>
        <p:nvSpPr>
          <p:cNvPr id="283" name="Google Shape;283;g5363c714d0_0_18"/>
          <p:cNvSpPr txBox="1"/>
          <p:nvPr/>
        </p:nvSpPr>
        <p:spPr>
          <a:xfrm>
            <a:off x="471800" y="1981400"/>
            <a:ext cx="10847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Arial Rounded"/>
              <a:buNone/>
            </a:pPr>
            <a:r>
              <a:rPr lang="en-US" sz="2800" b="1" dirty="0">
                <a:latin typeface="Arial" panose="020B0604020202020204" pitchFamily="34" charset="0"/>
                <a:ea typeface="Arial Rounded"/>
                <a:cs typeface="Arial" panose="020B0604020202020204" pitchFamily="34" charset="0"/>
                <a:sym typeface="Arial Rounded"/>
              </a:rPr>
              <a:t>2</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r>
              <a:rPr lang="en-US" sz="2800" b="1" dirty="0">
                <a:latin typeface="Arial" panose="020B0604020202020204" pitchFamily="34" charset="0"/>
                <a:ea typeface="Arial Rounded"/>
                <a:cs typeface="Arial" panose="020B0604020202020204" pitchFamily="34" charset="0"/>
                <a:sym typeface="Arial Rounded"/>
              </a:rPr>
              <a:t>3</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mk-MK" sz="2800" b="1" dirty="0" smtClean="0">
                <a:latin typeface="Arial" panose="020B0604020202020204" pitchFamily="34" charset="0"/>
                <a:ea typeface="Arial Rounded"/>
                <a:cs typeface="Arial" panose="020B0604020202020204" pitchFamily="34" charset="0"/>
                <a:sym typeface="Arial Rounded"/>
              </a:rPr>
              <a:t>Дата анализа со употреба на </a:t>
            </a:r>
            <a:r>
              <a:rPr lang="mk-MK" sz="2800" b="1" dirty="0" smtClean="0">
                <a:latin typeface="Arial" panose="020B0604020202020204" pitchFamily="34" charset="0"/>
                <a:ea typeface="Arial Rounded"/>
                <a:cs typeface="Arial" panose="020B0604020202020204" pitchFamily="34" charset="0"/>
                <a:sym typeface="Arial Rounded"/>
              </a:rPr>
              <a:t>Пивот табела во</a:t>
            </a:r>
            <a:r>
              <a:rPr lang="en-US" sz="2800" b="1" dirty="0" smtClean="0">
                <a:latin typeface="Arial" panose="020B0604020202020204" pitchFamily="34" charset="0"/>
                <a:ea typeface="Arial Rounded"/>
                <a:cs typeface="Arial" panose="020B0604020202020204" pitchFamily="34" charset="0"/>
                <a:sym typeface="Arial Rounded"/>
              </a:rPr>
              <a:t> </a:t>
            </a:r>
            <a:r>
              <a:rPr lang="en-US" sz="2800" b="1" dirty="0">
                <a:latin typeface="Arial" panose="020B0604020202020204" pitchFamily="34" charset="0"/>
                <a:ea typeface="Arial Rounded"/>
                <a:cs typeface="Arial" panose="020B0604020202020204" pitchFamily="34" charset="0"/>
                <a:sym typeface="Arial Rounded"/>
              </a:rPr>
              <a:t>Excel</a:t>
            </a:r>
            <a:endParaRPr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284" name="Google Shape;284;g5363c714d0_0_18"/>
          <p:cNvSpPr txBox="1"/>
          <p:nvPr/>
        </p:nvSpPr>
        <p:spPr>
          <a:xfrm>
            <a:off x="471800" y="2415268"/>
            <a:ext cx="10768200" cy="1305900"/>
          </a:xfrm>
          <a:prstGeom prst="rect">
            <a:avLst/>
          </a:prstGeom>
          <a:noFill/>
          <a:ln>
            <a:noFill/>
          </a:ln>
        </p:spPr>
        <p:txBody>
          <a:bodyPr spcFirstLastPara="1" wrap="square" lIns="91425" tIns="91425" rIns="91425" bIns="91425" anchor="t" anchorCtr="0">
            <a:noAutofit/>
          </a:bodyPr>
          <a:lstStyle/>
          <a:p>
            <a:r>
              <a:rPr lang="it-IT" sz="1600" dirty="0"/>
              <a:t>Пивот-табелите се интерактивни табели кои му овозможуваат на корисникот да групира и сумира големи количини на податоци во поконцизен формат. </a:t>
            </a:r>
            <a:r>
              <a:rPr lang="mk-MK" sz="1600" dirty="0"/>
              <a:t>Пивот </a:t>
            </a:r>
            <a:r>
              <a:rPr lang="it-IT" sz="1600" dirty="0"/>
              <a:t>табели</a:t>
            </a:r>
            <a:r>
              <a:rPr lang="mk-MK" sz="1600" dirty="0"/>
              <a:t>те </a:t>
            </a:r>
            <a:r>
              <a:rPr lang="it-IT" sz="1600" dirty="0"/>
              <a:t>се изградени од список на податоци со користење на некои класични формули во Excel, како збир, средна вредност, мин. Во ова упатство ќе користиме симулирано истражување, дизајнирано како да се собрани податоците во регионот Апулија.</a:t>
            </a:r>
            <a:endParaRPr lang="en-US" sz="1600" dirty="0"/>
          </a:p>
        </p:txBody>
      </p:sp>
      <p:sp>
        <p:nvSpPr>
          <p:cNvPr id="3" name="Google Shape;273;g99f1de2ff6_0_142">
            <a:extLst>
              <a:ext uri="{FF2B5EF4-FFF2-40B4-BE49-F238E27FC236}">
                <a16:creationId xmlns:a16="http://schemas.microsoft.com/office/drawing/2014/main" id="{9F95E1FC-76E7-4505-8FFA-DBF84C09F673}"/>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a:p>
            <a:pPr lvl="0">
              <a:buSzPts val="4400"/>
            </a:pPr>
            <a:endParaRPr lang="en-US"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pic>
        <p:nvPicPr>
          <p:cNvPr id="4" name="Picture 3">
            <a:extLst>
              <a:ext uri="{FF2B5EF4-FFF2-40B4-BE49-F238E27FC236}">
                <a16:creationId xmlns:a16="http://schemas.microsoft.com/office/drawing/2014/main" id="{191ABBB6-CF79-442B-A108-6B55C1F85E15}"/>
              </a:ext>
            </a:extLst>
          </p:cNvPr>
          <p:cNvPicPr>
            <a:picLocks noChangeAspect="1"/>
          </p:cNvPicPr>
          <p:nvPr/>
        </p:nvPicPr>
        <p:blipFill rotWithShape="1">
          <a:blip r:embed="rId6"/>
          <a:srcRect b="22382"/>
          <a:stretch/>
        </p:blipFill>
        <p:spPr>
          <a:xfrm>
            <a:off x="1824028" y="3952938"/>
            <a:ext cx="8543944" cy="2240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g53637bb0de_1_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53" name="Google Shape;53;g53637bb0de_1_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54" name="Google Shape;54;g53637bb0de_1_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55" name="Google Shape;55;g53637bb0de_1_2"/>
          <p:cNvSpPr txBox="1"/>
          <p:nvPr/>
        </p:nvSpPr>
        <p:spPr>
          <a:xfrm>
            <a:off x="4195763" y="521277"/>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2400" b="1" i="1" dirty="0"/>
              <a:t>1. </a:t>
            </a:r>
            <a:r>
              <a:rPr lang="it-IT" sz="2400" b="1" i="1" dirty="0"/>
              <a:t>Прва единица: Декодирање на територијата: </a:t>
            </a:r>
            <a:r>
              <a:rPr lang="mk-MK" sz="2400" b="1" i="1" dirty="0" smtClean="0"/>
              <a:t>П</a:t>
            </a:r>
            <a:r>
              <a:rPr lang="it-IT" sz="2400" b="1" i="1" dirty="0" smtClean="0"/>
              <a:t>отреби </a:t>
            </a:r>
            <a:r>
              <a:rPr lang="it-IT" sz="2400" b="1" i="1" dirty="0"/>
              <a:t>и можности</a:t>
            </a:r>
            <a:endParaRPr sz="24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56" name="Google Shape;56;g53637bb0de_1_2"/>
          <p:cNvSpPr txBox="1"/>
          <p:nvPr/>
        </p:nvSpPr>
        <p:spPr>
          <a:xfrm>
            <a:off x="608400" y="1974150"/>
            <a:ext cx="10975200" cy="4110500"/>
          </a:xfrm>
          <a:prstGeom prst="rect">
            <a:avLst/>
          </a:prstGeom>
          <a:noFill/>
          <a:ln>
            <a:noFill/>
          </a:ln>
        </p:spPr>
        <p:txBody>
          <a:bodyPr spcFirstLastPara="1" wrap="square" lIns="45700" tIns="45700" rIns="45700" bIns="45700" anchor="t" anchorCtr="0">
            <a:noAutofit/>
          </a:bodyPr>
          <a:lstStyle/>
          <a:p>
            <a:pPr lvl="0" algn="r">
              <a:lnSpc>
                <a:spcPct val="150000"/>
              </a:lnSpc>
            </a:pPr>
            <a:r>
              <a:rPr lang="ru-RU" dirty="0"/>
              <a:t>„</a:t>
            </a:r>
            <a:r>
              <a:rPr lang="ru-RU" sz="1800" dirty="0"/>
              <a:t>Патување од илјада милји започнува со еден чекор</a:t>
            </a:r>
            <a:r>
              <a:rPr lang="ru-RU" sz="1800" dirty="0" smtClean="0"/>
              <a:t>“</a:t>
            </a:r>
          </a:p>
          <a:p>
            <a:pPr lvl="0" algn="r">
              <a:lnSpc>
                <a:spcPct val="150000"/>
              </a:lnSpc>
            </a:pPr>
            <a:r>
              <a:rPr lang="ru-RU" sz="1800" dirty="0" smtClean="0"/>
              <a:t> </a:t>
            </a:r>
            <a:r>
              <a:rPr lang="ru-RU" sz="1800" dirty="0"/>
              <a:t>-</a:t>
            </a:r>
            <a:r>
              <a:rPr lang="ru-RU" sz="1800" dirty="0" smtClean="0"/>
              <a:t>Лаози</a:t>
            </a:r>
            <a:endParaRPr lang="en-US" sz="1800" dirty="0" smtClean="0">
              <a:solidFill>
                <a:srgbClr val="0D0D0D"/>
              </a:solidFill>
            </a:endParaRPr>
          </a:p>
          <a:p>
            <a:pPr marL="0" lvl="0" indent="0" algn="r" rtl="0">
              <a:lnSpc>
                <a:spcPct val="150000"/>
              </a:lnSpc>
              <a:spcBef>
                <a:spcPts val="0"/>
              </a:spcBef>
              <a:spcAft>
                <a:spcPts val="0"/>
              </a:spcAft>
              <a:buNone/>
            </a:pPr>
            <a:endParaRPr sz="1800" dirty="0">
              <a:solidFill>
                <a:srgbClr val="0D0D0D"/>
              </a:solidFill>
            </a:endParaRPr>
          </a:p>
          <a:p>
            <a:pPr lvl="0" algn="just">
              <a:lnSpc>
                <a:spcPct val="150000"/>
              </a:lnSpc>
            </a:pPr>
            <a:r>
              <a:rPr lang="ru-RU" sz="2200" dirty="0">
                <a:solidFill>
                  <a:srgbClr val="0D0D0D"/>
                </a:solidFill>
              </a:rPr>
              <a:t>На ист начин, претприемачкото патување започнува со чекор кон територијата. Кога започнува бизнис, еден млад претприемач сака да знае дали:</a:t>
            </a:r>
          </a:p>
          <a:p>
            <a:pPr lvl="0" algn="just">
              <a:lnSpc>
                <a:spcPct val="150000"/>
              </a:lnSpc>
            </a:pPr>
            <a:r>
              <a:rPr lang="ru-RU" sz="2200" dirty="0">
                <a:solidFill>
                  <a:srgbClr val="0D0D0D"/>
                </a:solidFill>
              </a:rPr>
              <a:t>1. Има простор и поддршка за неговата / нејзината идеја;</a:t>
            </a:r>
          </a:p>
          <a:p>
            <a:pPr lvl="0" algn="just">
              <a:lnSpc>
                <a:spcPct val="150000"/>
              </a:lnSpc>
            </a:pPr>
            <a:r>
              <a:rPr lang="ru-RU" sz="2200" dirty="0">
                <a:solidFill>
                  <a:srgbClr val="0D0D0D"/>
                </a:solidFill>
              </a:rPr>
              <a:t>2. Има добра шанса бизнисот да расте;</a:t>
            </a:r>
          </a:p>
          <a:p>
            <a:pPr lvl="0" algn="just">
              <a:lnSpc>
                <a:spcPct val="150000"/>
              </a:lnSpc>
            </a:pPr>
            <a:r>
              <a:rPr lang="ru-RU" sz="2200" dirty="0">
                <a:solidFill>
                  <a:srgbClr val="0D0D0D"/>
                </a:solidFill>
              </a:rPr>
              <a:t>3.Резултатите вредат за да се вложи;</a:t>
            </a:r>
            <a:endParaRPr sz="3200" b="1" dirty="0">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3" name="Google Shape;293;g5363c714d0_0_3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94" name="Google Shape;294;g5363c714d0_0_3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95" name="Google Shape;295;g5363c714d0_0_3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296" name="Google Shape;296;g5363c714d0_0_36"/>
          <p:cNvSpPr txBox="1"/>
          <p:nvPr/>
        </p:nvSpPr>
        <p:spPr>
          <a:xfrm>
            <a:off x="6624881" y="2188800"/>
            <a:ext cx="5037300" cy="1348200"/>
          </a:xfrm>
          <a:prstGeom prst="rect">
            <a:avLst/>
          </a:prstGeom>
          <a:noFill/>
          <a:ln>
            <a:noFill/>
          </a:ln>
        </p:spPr>
        <p:txBody>
          <a:bodyPr spcFirstLastPara="1" wrap="square" lIns="45700" tIns="45700" rIns="45700" bIns="45700" anchor="t" anchorCtr="0">
            <a:noAutofit/>
          </a:bodyPr>
          <a:lstStyle/>
          <a:p>
            <a:pPr lvl="0">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2.3 </a:t>
            </a:r>
            <a:r>
              <a:rPr lang="ru-RU" sz="2400" b="1" dirty="0">
                <a:latin typeface="Arial" panose="020B0604020202020204" pitchFamily="34" charset="0"/>
                <a:ea typeface="Arial Rounded"/>
                <a:cs typeface="Arial" panose="020B0604020202020204" pitchFamily="34" charset="0"/>
                <a:sym typeface="Arial Rounded"/>
              </a:rPr>
              <a:t>Дата анализа со употреба на Пивот табела во Excel</a:t>
            </a:r>
          </a:p>
          <a:p>
            <a:pPr marL="0" marR="0" lvl="0" indent="0" algn="r" rtl="0">
              <a:lnSpc>
                <a:spcPct val="100000"/>
              </a:lnSpc>
              <a:spcBef>
                <a:spcPts val="0"/>
              </a:spcBef>
              <a:spcAft>
                <a:spcPts val="0"/>
              </a:spcAft>
              <a:buClr>
                <a:srgbClr val="000000"/>
              </a:buClr>
              <a:buSzPts val="2800"/>
              <a:buFont typeface="Arial Rounded"/>
              <a:buNone/>
            </a:pPr>
            <a:endParaRPr sz="2800" b="1" dirty="0">
              <a:latin typeface="Arial Rounded"/>
              <a:ea typeface="Arial Rounded"/>
              <a:cs typeface="Arial Rounded"/>
              <a:sym typeface="Arial Rounded"/>
            </a:endParaRPr>
          </a:p>
        </p:txBody>
      </p:sp>
      <p:sp>
        <p:nvSpPr>
          <p:cNvPr id="297" name="Google Shape;297;g5363c714d0_0_36"/>
          <p:cNvSpPr txBox="1"/>
          <p:nvPr/>
        </p:nvSpPr>
        <p:spPr>
          <a:xfrm>
            <a:off x="6624880" y="3111325"/>
            <a:ext cx="4747969" cy="2903700"/>
          </a:xfrm>
          <a:prstGeom prst="rect">
            <a:avLst/>
          </a:prstGeom>
          <a:noFill/>
          <a:ln>
            <a:noFill/>
          </a:ln>
        </p:spPr>
        <p:txBody>
          <a:bodyPr spcFirstLastPara="1" wrap="square" lIns="91425" tIns="91425" rIns="91425" bIns="91425" anchor="t" anchorCtr="0">
            <a:noAutofit/>
          </a:bodyPr>
          <a:lstStyle/>
          <a:p>
            <a:r>
              <a:rPr lang="it-IT" sz="1800" dirty="0"/>
              <a:t>За да се создаде </a:t>
            </a:r>
            <a:r>
              <a:rPr lang="mk-MK" sz="1800" dirty="0"/>
              <a:t>пивот табела</a:t>
            </a:r>
            <a:r>
              <a:rPr lang="it-IT" sz="1800" dirty="0"/>
              <a:t>, табелата со база на податоци мора да ги има следниве карактеристики:</a:t>
            </a:r>
            <a:endParaRPr lang="en-US" sz="1800" dirty="0"/>
          </a:p>
          <a:p>
            <a:r>
              <a:rPr lang="it-IT" sz="1800" dirty="0"/>
              <a:t>● Kолона со дупликати вредности (на пример, пол, семејство, област, романски патишта).</a:t>
            </a:r>
            <a:endParaRPr lang="en-US" sz="1800" dirty="0"/>
          </a:p>
          <a:p>
            <a:r>
              <a:rPr lang="it-IT" sz="1800" dirty="0"/>
              <a:t>● </a:t>
            </a:r>
            <a:r>
              <a:rPr lang="mk-MK" sz="1800" dirty="0"/>
              <a:t>Да с</a:t>
            </a:r>
            <a:r>
              <a:rPr lang="it-IT" sz="1800" dirty="0"/>
              <a:t>одржи нумерички вредности (на пример, возраст) за да спореди или додаде. Инаку, единствената можна статистика е броењето (на пример, годините на престој).</a:t>
            </a:r>
            <a:endParaRPr lang="en-US" sz="1800" dirty="0"/>
          </a:p>
        </p:txBody>
      </p:sp>
      <p:pic>
        <p:nvPicPr>
          <p:cNvPr id="298" name="Google Shape;298;g5363c714d0_0_36"/>
          <p:cNvPicPr preferRelativeResize="0"/>
          <p:nvPr/>
        </p:nvPicPr>
        <p:blipFill>
          <a:blip r:embed="rId6">
            <a:alphaModFix/>
          </a:blip>
          <a:stretch>
            <a:fillRect/>
          </a:stretch>
        </p:blipFill>
        <p:spPr>
          <a:xfrm>
            <a:off x="154825" y="1650950"/>
            <a:ext cx="5930374" cy="4364075"/>
          </a:xfrm>
          <a:prstGeom prst="rect">
            <a:avLst/>
          </a:prstGeom>
          <a:noFill/>
          <a:ln>
            <a:noFill/>
          </a:ln>
        </p:spPr>
      </p:pic>
      <p:sp>
        <p:nvSpPr>
          <p:cNvPr id="299" name="Google Shape;299;g5363c714d0_0_36"/>
          <p:cNvSpPr/>
          <p:nvPr/>
        </p:nvSpPr>
        <p:spPr>
          <a:xfrm>
            <a:off x="1046225" y="1455125"/>
            <a:ext cx="580200" cy="4636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g5363c714d0_0_36"/>
          <p:cNvSpPr/>
          <p:nvPr/>
        </p:nvSpPr>
        <p:spPr>
          <a:xfrm>
            <a:off x="72275" y="2160875"/>
            <a:ext cx="676800" cy="13482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73;g99f1de2ff6_0_142">
            <a:extLst>
              <a:ext uri="{FF2B5EF4-FFF2-40B4-BE49-F238E27FC236}">
                <a16:creationId xmlns:a16="http://schemas.microsoft.com/office/drawing/2014/main" id="{4C55398A-65D0-476E-A411-885E17BD35EC}"/>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smtClean="0"/>
          </a:p>
          <a:p>
            <a:r>
              <a:rPr lang="en-US" sz="2400" b="1" i="1" dirty="0" smtClean="0"/>
              <a:t>2</a:t>
            </a:r>
            <a:r>
              <a:rPr lang="en-US" sz="2400" b="1" i="1" dirty="0"/>
              <a:t>.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6" name="Google Shape;306;g5363c714d0_0_5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07" name="Google Shape;307;g5363c714d0_0_5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08" name="Google Shape;308;g5363c714d0_0_5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09" name="Google Shape;309;g5363c714d0_0_56"/>
          <p:cNvSpPr txBox="1"/>
          <p:nvPr/>
        </p:nvSpPr>
        <p:spPr>
          <a:xfrm>
            <a:off x="6284925" y="2247903"/>
            <a:ext cx="4939484" cy="5232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2800"/>
              <a:buFont typeface="Arial Rounded"/>
              <a:buNone/>
            </a:pPr>
            <a:r>
              <a:rPr lang="en-US" sz="2400" b="1" dirty="0">
                <a:latin typeface="Arial" panose="020B0604020202020204" pitchFamily="34" charset="0"/>
                <a:ea typeface="Arial Rounded"/>
                <a:cs typeface="Arial" panose="020B0604020202020204" pitchFamily="34" charset="0"/>
                <a:sym typeface="Arial Rounded"/>
              </a:rPr>
              <a:t>2.4. </a:t>
            </a:r>
            <a:r>
              <a:rPr lang="mk-MK" sz="2400" b="1" dirty="0" smtClean="0">
                <a:latin typeface="Arial" panose="020B0604020202020204" pitchFamily="34" charset="0"/>
                <a:ea typeface="Arial Rounded"/>
                <a:cs typeface="Arial" panose="020B0604020202020204" pitchFamily="34" charset="0"/>
                <a:sym typeface="Arial Rounded"/>
              </a:rPr>
              <a:t>Креирање Пивот табела</a:t>
            </a:r>
            <a:endParaRPr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310" name="Google Shape;310;g5363c714d0_0_56"/>
          <p:cNvSpPr txBox="1"/>
          <p:nvPr/>
        </p:nvSpPr>
        <p:spPr>
          <a:xfrm>
            <a:off x="6844816" y="2871278"/>
            <a:ext cx="4528034" cy="2903700"/>
          </a:xfrm>
          <a:prstGeom prst="rect">
            <a:avLst/>
          </a:prstGeom>
          <a:noFill/>
          <a:ln>
            <a:noFill/>
          </a:ln>
        </p:spPr>
        <p:txBody>
          <a:bodyPr spcFirstLastPara="1" wrap="square" lIns="91425" tIns="91425" rIns="91425" bIns="91425" anchor="t" anchorCtr="0">
            <a:noAutofit/>
          </a:bodyPr>
          <a:lstStyle/>
          <a:p>
            <a:r>
              <a:rPr lang="it-IT" sz="1800" dirty="0"/>
              <a:t>1. Кликнете на Insert Tab и потоа</a:t>
            </a:r>
            <a:endParaRPr lang="en-US" sz="1800" dirty="0"/>
          </a:p>
          <a:p>
            <a:r>
              <a:rPr lang="it-IT" sz="1800" dirty="0"/>
              <a:t>кликнете на </a:t>
            </a:r>
            <a:r>
              <a:rPr lang="mk-MK" sz="1800" dirty="0" smtClean="0"/>
              <a:t>Пивот табела</a:t>
            </a:r>
            <a:endParaRPr lang="en-US" sz="1800" dirty="0"/>
          </a:p>
          <a:p>
            <a:r>
              <a:rPr lang="it-IT" sz="1800" dirty="0"/>
              <a:t>2. Excel ќе ги избере сите ваши податоци, но можете да го промените изборот.</a:t>
            </a:r>
            <a:endParaRPr lang="en-US" sz="1800" dirty="0"/>
          </a:p>
          <a:p>
            <a:r>
              <a:rPr lang="it-IT" sz="1800" dirty="0"/>
              <a:t>3. Направете </a:t>
            </a:r>
            <a:r>
              <a:rPr lang="mk-MK" sz="1800" dirty="0" smtClean="0"/>
              <a:t>Пивот табела</a:t>
            </a:r>
            <a:r>
              <a:rPr lang="it-IT" sz="1800" dirty="0" smtClean="0"/>
              <a:t> </a:t>
            </a:r>
            <a:r>
              <a:rPr lang="it-IT" sz="1800" dirty="0"/>
              <a:t>на нов работен лист.</a:t>
            </a:r>
            <a:endParaRPr lang="en-US" sz="1800" dirty="0"/>
          </a:p>
          <a:p>
            <a:r>
              <a:rPr lang="it-IT" sz="1800" dirty="0"/>
              <a:t>4. Кликнете на копчето ОК за да ја креирате својата </a:t>
            </a:r>
            <a:r>
              <a:rPr lang="mk-MK" sz="1800" dirty="0" smtClean="0"/>
              <a:t>Пивот табела</a:t>
            </a:r>
            <a:endParaRPr lang="en-US" sz="1800" dirty="0"/>
          </a:p>
        </p:txBody>
      </p:sp>
      <p:pic>
        <p:nvPicPr>
          <p:cNvPr id="311" name="Google Shape;311;g5363c714d0_0_56"/>
          <p:cNvPicPr preferRelativeResize="0"/>
          <p:nvPr/>
        </p:nvPicPr>
        <p:blipFill>
          <a:blip r:embed="rId6">
            <a:alphaModFix/>
          </a:blip>
          <a:stretch>
            <a:fillRect/>
          </a:stretch>
        </p:blipFill>
        <p:spPr>
          <a:xfrm>
            <a:off x="293675" y="1691175"/>
            <a:ext cx="4809842" cy="4331312"/>
          </a:xfrm>
          <a:prstGeom prst="rect">
            <a:avLst/>
          </a:prstGeom>
          <a:noFill/>
          <a:ln>
            <a:noFill/>
          </a:ln>
        </p:spPr>
      </p:pic>
      <p:cxnSp>
        <p:nvCxnSpPr>
          <p:cNvPr id="312" name="Google Shape;312;g5363c714d0_0_56"/>
          <p:cNvCxnSpPr>
            <a:stCxn id="313" idx="1"/>
          </p:cNvCxnSpPr>
          <p:nvPr/>
        </p:nvCxnSpPr>
        <p:spPr>
          <a:xfrm flipH="1">
            <a:off x="5103525" y="2538588"/>
            <a:ext cx="590700" cy="247500"/>
          </a:xfrm>
          <a:prstGeom prst="straightConnector1">
            <a:avLst/>
          </a:prstGeom>
          <a:noFill/>
          <a:ln w="38100" cap="flat" cmpd="sng">
            <a:solidFill>
              <a:schemeClr val="dk2"/>
            </a:solidFill>
            <a:prstDash val="solid"/>
            <a:round/>
            <a:headEnd type="none" w="med" len="med"/>
            <a:tailEnd type="triangle" w="med" len="med"/>
          </a:ln>
        </p:spPr>
      </p:cxnSp>
      <p:sp>
        <p:nvSpPr>
          <p:cNvPr id="313" name="Google Shape;313;g5363c714d0_0_56"/>
          <p:cNvSpPr txBox="1"/>
          <p:nvPr/>
        </p:nvSpPr>
        <p:spPr>
          <a:xfrm>
            <a:off x="5694225" y="2028738"/>
            <a:ext cx="1465500" cy="10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Raleway Thin"/>
                <a:ea typeface="Raleway Thin"/>
                <a:cs typeface="Raleway Thin"/>
                <a:sym typeface="Raleway Thin"/>
              </a:rPr>
              <a:t>You can change data selection</a:t>
            </a:r>
            <a:endParaRPr dirty="0">
              <a:latin typeface="Raleway Thin"/>
              <a:ea typeface="Raleway Thin"/>
              <a:cs typeface="Raleway Thin"/>
              <a:sym typeface="Raleway Thin"/>
            </a:endParaRPr>
          </a:p>
        </p:txBody>
      </p:sp>
      <p:cxnSp>
        <p:nvCxnSpPr>
          <p:cNvPr id="314" name="Google Shape;314;g5363c714d0_0_56"/>
          <p:cNvCxnSpPr/>
          <p:nvPr/>
        </p:nvCxnSpPr>
        <p:spPr>
          <a:xfrm rot="10800000">
            <a:off x="2034975" y="4622625"/>
            <a:ext cx="3555900" cy="879300"/>
          </a:xfrm>
          <a:prstGeom prst="straightConnector1">
            <a:avLst/>
          </a:prstGeom>
          <a:noFill/>
          <a:ln w="38100" cap="flat" cmpd="sng">
            <a:solidFill>
              <a:schemeClr val="dk2"/>
            </a:solidFill>
            <a:prstDash val="solid"/>
            <a:round/>
            <a:headEnd type="none" w="med" len="med"/>
            <a:tailEnd type="triangle" w="med" len="med"/>
          </a:ln>
        </p:spPr>
      </p:cxnSp>
      <p:sp>
        <p:nvSpPr>
          <p:cNvPr id="315" name="Google Shape;315;g5363c714d0_0_56"/>
          <p:cNvSpPr txBox="1"/>
          <p:nvPr/>
        </p:nvSpPr>
        <p:spPr>
          <a:xfrm>
            <a:off x="5541825" y="5346175"/>
            <a:ext cx="1655100" cy="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Raleway Thin"/>
                <a:ea typeface="Raleway Thin"/>
                <a:cs typeface="Raleway Thin"/>
                <a:sym typeface="Raleway Thin"/>
              </a:rPr>
              <a:t>You can use the worksheet you have the DB</a:t>
            </a:r>
            <a:endParaRPr dirty="0">
              <a:latin typeface="Raleway Thin"/>
              <a:ea typeface="Raleway Thin"/>
              <a:cs typeface="Raleway Thin"/>
              <a:sym typeface="Raleway Thin"/>
            </a:endParaRPr>
          </a:p>
        </p:txBody>
      </p:sp>
      <p:sp>
        <p:nvSpPr>
          <p:cNvPr id="3" name="Google Shape;273;g99f1de2ff6_0_142">
            <a:extLst>
              <a:ext uri="{FF2B5EF4-FFF2-40B4-BE49-F238E27FC236}">
                <a16:creationId xmlns:a16="http://schemas.microsoft.com/office/drawing/2014/main" id="{36A9FAAC-D1AE-4067-A719-C7B42D9D06F3}"/>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1" name="Google Shape;321;g5363c714d0_0_73"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22" name="Google Shape;322;g5363c714d0_0_73"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23" name="Google Shape;323;g5363c714d0_0_73"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24" name="Google Shape;324;g5363c714d0_0_73"/>
          <p:cNvSpPr txBox="1"/>
          <p:nvPr/>
        </p:nvSpPr>
        <p:spPr>
          <a:xfrm>
            <a:off x="577313" y="2030425"/>
            <a:ext cx="4353600" cy="523200"/>
          </a:xfrm>
          <a:prstGeom prst="rect">
            <a:avLst/>
          </a:prstGeom>
          <a:noFill/>
          <a:ln>
            <a:noFill/>
          </a:ln>
        </p:spPr>
        <p:txBody>
          <a:bodyPr spcFirstLastPara="1" wrap="square" lIns="45700" tIns="45700" rIns="45700" bIns="45700" anchor="t" anchorCtr="0">
            <a:noAutofit/>
          </a:bodyPr>
          <a:lstStyle/>
          <a:p>
            <a:pPr lvl="0" algn="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400" b="1" dirty="0">
                <a:latin typeface="Arial" panose="020B0604020202020204" pitchFamily="34" charset="0"/>
                <a:ea typeface="Arial Rounded"/>
                <a:cs typeface="Arial" panose="020B0604020202020204" pitchFamily="34" charset="0"/>
                <a:sym typeface="Arial Rounded"/>
              </a:rPr>
              <a:t>Креирање Пивот табела</a:t>
            </a: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25" name="Google Shape;325;g5363c714d0_0_73"/>
          <p:cNvSpPr txBox="1"/>
          <p:nvPr/>
        </p:nvSpPr>
        <p:spPr>
          <a:xfrm>
            <a:off x="577313" y="2608112"/>
            <a:ext cx="7236900" cy="3237438"/>
          </a:xfrm>
          <a:prstGeom prst="rect">
            <a:avLst/>
          </a:prstGeom>
          <a:noFill/>
          <a:ln>
            <a:noFill/>
          </a:ln>
        </p:spPr>
        <p:txBody>
          <a:bodyPr spcFirstLastPara="1" wrap="square" lIns="91425" tIns="91425" rIns="91425" bIns="91425" anchor="t" anchorCtr="0">
            <a:noAutofit/>
          </a:bodyPr>
          <a:lstStyle/>
          <a:p>
            <a:r>
              <a:rPr lang="en-US" sz="1800" dirty="0" err="1"/>
              <a:t>Полињата</a:t>
            </a:r>
            <a:r>
              <a:rPr lang="en-US" sz="1800" dirty="0"/>
              <a:t> </a:t>
            </a:r>
            <a:r>
              <a:rPr lang="en-US" sz="1800" dirty="0" err="1"/>
              <a:t>на</a:t>
            </a:r>
            <a:r>
              <a:rPr lang="en-US" sz="1800" dirty="0"/>
              <a:t> </a:t>
            </a:r>
            <a:r>
              <a:rPr lang="en-US" sz="1800" dirty="0" err="1"/>
              <a:t>пивот</a:t>
            </a:r>
            <a:r>
              <a:rPr lang="en-US" sz="1800" dirty="0"/>
              <a:t> </a:t>
            </a:r>
            <a:r>
              <a:rPr lang="en-US" sz="1800" dirty="0" err="1"/>
              <a:t>табела</a:t>
            </a:r>
            <a:r>
              <a:rPr lang="en-US" sz="1800" dirty="0"/>
              <a:t> </a:t>
            </a:r>
            <a:r>
              <a:rPr lang="en-US" sz="1800" dirty="0" err="1"/>
              <a:t>се</a:t>
            </a:r>
            <a:r>
              <a:rPr lang="en-US" sz="1800" dirty="0"/>
              <a:t> </a:t>
            </a:r>
            <a:r>
              <a:rPr lang="en-US" sz="1800" dirty="0" err="1"/>
              <a:t>главно</a:t>
            </a:r>
            <a:r>
              <a:rPr lang="en-US" sz="1800" dirty="0"/>
              <a:t> 3:</a:t>
            </a:r>
          </a:p>
          <a:p>
            <a:r>
              <a:rPr lang="en-US" sz="1800" b="1" i="1" dirty="0"/>
              <a:t> </a:t>
            </a:r>
            <a:endParaRPr lang="en-US" sz="1800" dirty="0"/>
          </a:p>
          <a:p>
            <a:r>
              <a:rPr lang="it-IT" sz="1800" b="1" i="1" dirty="0"/>
              <a:t>Редови, колони и вредности.</a:t>
            </a:r>
            <a:r>
              <a:rPr lang="it-IT" sz="1800" dirty="0"/>
              <a:t> Дополнително поле се користи за дефинирање на филтрите. За да ја добиете просечната возраст на интервјуираниот со оглед на Нивото на образование и дали тој / таа е близу до римска рута, повлечете ги полињата во следниве полиња: </a:t>
            </a:r>
            <a:endParaRPr lang="en-US" sz="1800" dirty="0"/>
          </a:p>
          <a:p>
            <a:r>
              <a:rPr lang="it-IT" sz="1800" dirty="0"/>
              <a:t>- Образование во полето за редови </a:t>
            </a:r>
            <a:r>
              <a:rPr lang="mk-MK" sz="1800" i="1" dirty="0"/>
              <a:t>(Rows Box</a:t>
            </a:r>
            <a:r>
              <a:rPr lang="en-US" sz="1800" i="1" dirty="0"/>
              <a:t>)</a:t>
            </a:r>
            <a:endParaRPr lang="en-US" sz="1800" dirty="0"/>
          </a:p>
          <a:p>
            <a:r>
              <a:rPr lang="it-IT" sz="1800" dirty="0"/>
              <a:t>- RomanRoutes во  </a:t>
            </a:r>
            <a:r>
              <a:rPr lang="mk-MK" sz="1800" dirty="0"/>
              <a:t>к</a:t>
            </a:r>
            <a:r>
              <a:rPr lang="it-IT" sz="1800" dirty="0"/>
              <a:t>олумни </a:t>
            </a:r>
            <a:r>
              <a:rPr lang="it-IT" sz="1800" i="1" dirty="0"/>
              <a:t>(</a:t>
            </a:r>
            <a:r>
              <a:rPr lang="en-US" sz="1800" i="1" dirty="0"/>
              <a:t>Columns Box)</a:t>
            </a:r>
            <a:endParaRPr lang="en-US" sz="1800" dirty="0"/>
          </a:p>
          <a:p>
            <a:r>
              <a:rPr lang="it-IT" sz="1800" dirty="0"/>
              <a:t>- Полето за возраста, а потоа изберете </a:t>
            </a:r>
            <a:r>
              <a:rPr lang="mk-MK" sz="1800" dirty="0"/>
              <a:t>п</a:t>
            </a:r>
            <a:r>
              <a:rPr lang="it-IT" sz="1800" dirty="0"/>
              <a:t>росек </a:t>
            </a:r>
            <a:r>
              <a:rPr lang="en-US" sz="1800" i="1" dirty="0"/>
              <a:t>(Average)</a:t>
            </a:r>
            <a:endParaRPr lang="en-US" sz="1800" dirty="0"/>
          </a:p>
        </p:txBody>
      </p:sp>
      <p:sp>
        <p:nvSpPr>
          <p:cNvPr id="2" name="Google Shape;273;g99f1de2ff6_0_142">
            <a:extLst>
              <a:ext uri="{FF2B5EF4-FFF2-40B4-BE49-F238E27FC236}">
                <a16:creationId xmlns:a16="http://schemas.microsoft.com/office/drawing/2014/main" id="{695760FC-3EB3-42AF-ABA6-DE2D082D684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graphicFrame>
        <p:nvGraphicFramePr>
          <p:cNvPr id="3" name="Object 2">
            <a:extLst>
              <a:ext uri="{FF2B5EF4-FFF2-40B4-BE49-F238E27FC236}">
                <a16:creationId xmlns:a16="http://schemas.microsoft.com/office/drawing/2014/main" id="{5D561652-DFD9-46F2-946B-A96EAA25F185}"/>
              </a:ext>
            </a:extLst>
          </p:cNvPr>
          <p:cNvGraphicFramePr>
            <a:graphicFrameLocks noChangeAspect="1"/>
          </p:cNvGraphicFramePr>
          <p:nvPr>
            <p:extLst>
              <p:ext uri="{D42A27DB-BD31-4B8C-83A1-F6EECF244321}">
                <p14:modId xmlns:p14="http://schemas.microsoft.com/office/powerpoint/2010/main" val="3471810325"/>
              </p:ext>
            </p:extLst>
          </p:nvPr>
        </p:nvGraphicFramePr>
        <p:xfrm>
          <a:off x="8142713" y="2030425"/>
          <a:ext cx="2968294" cy="4213212"/>
        </p:xfrm>
        <a:graphic>
          <a:graphicData uri="http://schemas.openxmlformats.org/presentationml/2006/ole">
            <mc:AlternateContent xmlns:mc="http://schemas.openxmlformats.org/markup-compatibility/2006">
              <mc:Choice xmlns:v="urn:schemas-microsoft-com:vml" Requires="v">
                <p:oleObj spid="_x0000_s1043" name="Immagine bitmap" r:id="rId7" imgW="3304762" imgH="4695238" progId="Paint.Picture">
                  <p:embed/>
                </p:oleObj>
              </mc:Choice>
              <mc:Fallback>
                <p:oleObj name="Immagine bitmap" r:id="rId7" imgW="3304762" imgH="4695238"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2713" y="2030425"/>
                        <a:ext cx="2968294" cy="4213212"/>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2" name="Google Shape;332;g5363c714d0_0_91"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33" name="Google Shape;333;g5363c714d0_0_91"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34" name="Google Shape;334;g5363c714d0_0_91"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35" name="Google Shape;335;g5363c714d0_0_91"/>
          <p:cNvSpPr txBox="1"/>
          <p:nvPr/>
        </p:nvSpPr>
        <p:spPr>
          <a:xfrm>
            <a:off x="175491" y="1995894"/>
            <a:ext cx="3703014" cy="523200"/>
          </a:xfrm>
          <a:prstGeom prst="rect">
            <a:avLst/>
          </a:prstGeom>
          <a:noFill/>
          <a:ln>
            <a:noFill/>
          </a:ln>
        </p:spPr>
        <p:txBody>
          <a:bodyPr spcFirstLastPara="1" wrap="square" lIns="45700" tIns="45700" rIns="45700" bIns="45700" anchor="t" anchorCtr="0">
            <a:noAutofit/>
          </a:bodyPr>
          <a:lstStyle/>
          <a:p>
            <a:pPr lvl="0" algn="r">
              <a:buSzPts val="2800"/>
            </a:pPr>
            <a:r>
              <a:rPr lang="en-US" sz="20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000" b="1" dirty="0">
                <a:latin typeface="Arial" panose="020B0604020202020204" pitchFamily="34" charset="0"/>
                <a:ea typeface="Arial Rounded"/>
                <a:cs typeface="Arial" panose="020B0604020202020204" pitchFamily="34" charset="0"/>
                <a:sym typeface="Arial Rounded"/>
              </a:rPr>
              <a:t>Креирање Пивот табела</a:t>
            </a:r>
          </a:p>
          <a:p>
            <a:pPr marL="0" marR="0" lvl="0" indent="0" algn="r" rtl="0">
              <a:lnSpc>
                <a:spcPct val="100000"/>
              </a:lnSpc>
              <a:spcBef>
                <a:spcPts val="0"/>
              </a:spcBef>
              <a:spcAft>
                <a:spcPts val="0"/>
              </a:spcAft>
              <a:buClr>
                <a:srgbClr val="000000"/>
              </a:buClr>
              <a:buSzPts val="2800"/>
              <a:buFont typeface="Arial Rounded"/>
              <a:buNone/>
            </a:pPr>
            <a:endParaRPr sz="2000" b="1" dirty="0">
              <a:latin typeface="Arial" panose="020B0604020202020204" pitchFamily="34" charset="0"/>
              <a:ea typeface="Arial Rounded"/>
              <a:cs typeface="Arial" panose="020B0604020202020204" pitchFamily="34" charset="0"/>
              <a:sym typeface="Arial Rounded"/>
            </a:endParaRPr>
          </a:p>
        </p:txBody>
      </p:sp>
      <p:sp>
        <p:nvSpPr>
          <p:cNvPr id="337" name="Google Shape;337;g5363c714d0_0_91"/>
          <p:cNvSpPr txBox="1"/>
          <p:nvPr/>
        </p:nvSpPr>
        <p:spPr>
          <a:xfrm>
            <a:off x="476250" y="2540965"/>
            <a:ext cx="3719513" cy="3107974"/>
          </a:xfrm>
          <a:prstGeom prst="rect">
            <a:avLst/>
          </a:prstGeom>
          <a:noFill/>
          <a:ln>
            <a:noFill/>
          </a:ln>
        </p:spPr>
        <p:txBody>
          <a:bodyPr spcFirstLastPara="1" wrap="square" lIns="91425" tIns="91425" rIns="91425" bIns="91425" anchor="t" anchorCtr="0">
            <a:noAutofit/>
          </a:bodyPr>
          <a:lstStyle/>
          <a:p>
            <a:r>
              <a:rPr lang="mk-MK" sz="1600" dirty="0" smtClean="0"/>
              <a:t>Резултати:</a:t>
            </a:r>
            <a:r>
              <a:rPr lang="en-US" sz="1600" dirty="0" smtClean="0"/>
              <a:t> </a:t>
            </a:r>
            <a:r>
              <a:rPr lang="en-US" sz="1600" dirty="0" err="1"/>
              <a:t>Бидејќи</a:t>
            </a:r>
            <a:r>
              <a:rPr lang="en-US" sz="1600" dirty="0"/>
              <a:t> </a:t>
            </a:r>
            <a:r>
              <a:rPr lang="en-US" sz="1600" dirty="0" err="1"/>
              <a:t>нема</a:t>
            </a:r>
            <a:r>
              <a:rPr lang="en-US" sz="1600" dirty="0"/>
              <a:t> </a:t>
            </a:r>
            <a:r>
              <a:rPr lang="en-US" sz="1600" dirty="0" err="1"/>
              <a:t>големи</a:t>
            </a:r>
            <a:r>
              <a:rPr lang="en-US" sz="1600" dirty="0"/>
              <a:t> </a:t>
            </a:r>
            <a:r>
              <a:rPr lang="en-US" sz="1600" dirty="0" err="1"/>
              <a:t>разлики</a:t>
            </a:r>
            <a:r>
              <a:rPr lang="en-US" sz="1600" dirty="0"/>
              <a:t> </a:t>
            </a:r>
            <a:r>
              <a:rPr lang="en-US" sz="1600" dirty="0" err="1"/>
              <a:t>во</a:t>
            </a:r>
            <a:r>
              <a:rPr lang="en-US" sz="1600" dirty="0"/>
              <a:t> </a:t>
            </a:r>
            <a:r>
              <a:rPr lang="en-US" sz="1600" dirty="0" err="1"/>
              <a:t>однос</a:t>
            </a:r>
            <a:r>
              <a:rPr lang="en-US" sz="1600" dirty="0"/>
              <a:t> </a:t>
            </a:r>
            <a:r>
              <a:rPr lang="en-US" sz="1600" dirty="0" err="1"/>
              <a:t>на</a:t>
            </a:r>
            <a:r>
              <a:rPr lang="en-US" sz="1600" dirty="0"/>
              <a:t> </a:t>
            </a:r>
            <a:r>
              <a:rPr lang="en-US" sz="1600" dirty="0" err="1"/>
              <a:t>просечната</a:t>
            </a:r>
            <a:r>
              <a:rPr lang="en-US" sz="1600" dirty="0"/>
              <a:t> </a:t>
            </a:r>
            <a:r>
              <a:rPr lang="en-US" sz="1600" dirty="0" err="1"/>
              <a:t>возраст</a:t>
            </a:r>
            <a:r>
              <a:rPr lang="en-US" sz="1600" dirty="0"/>
              <a:t> </a:t>
            </a:r>
            <a:r>
              <a:rPr lang="en-US" sz="1600" dirty="0" err="1"/>
              <a:t>меѓу</a:t>
            </a:r>
            <a:r>
              <a:rPr lang="en-US" sz="1600" dirty="0"/>
              <a:t> </a:t>
            </a:r>
            <a:r>
              <a:rPr lang="en-US" sz="1600" dirty="0" err="1"/>
              <a:t>групите</a:t>
            </a:r>
            <a:r>
              <a:rPr lang="en-US" sz="1600" dirty="0"/>
              <a:t> </a:t>
            </a:r>
            <a:r>
              <a:rPr lang="en-US" sz="1600" dirty="0" err="1"/>
              <a:t>дефинирани</a:t>
            </a:r>
            <a:r>
              <a:rPr lang="en-US" sz="1600" dirty="0"/>
              <a:t> </a:t>
            </a:r>
            <a:r>
              <a:rPr lang="en-US" sz="1600" dirty="0" err="1"/>
              <a:t>со</a:t>
            </a:r>
            <a:r>
              <a:rPr lang="en-US" sz="1600" dirty="0"/>
              <a:t> </a:t>
            </a:r>
            <a:r>
              <a:rPr lang="en-US" sz="1600" dirty="0" err="1"/>
              <a:t>користење</a:t>
            </a:r>
            <a:r>
              <a:rPr lang="en-US" sz="1600" dirty="0"/>
              <a:t> </a:t>
            </a:r>
            <a:r>
              <a:rPr lang="en-US" sz="1600" dirty="0" err="1"/>
              <a:t>на</a:t>
            </a:r>
            <a:r>
              <a:rPr lang="en-US" sz="1600" dirty="0"/>
              <a:t> </a:t>
            </a:r>
            <a:r>
              <a:rPr lang="en-US" sz="1600" dirty="0" err="1"/>
              <a:t>Образование</a:t>
            </a:r>
            <a:r>
              <a:rPr lang="en-US" sz="1600" dirty="0"/>
              <a:t> и </a:t>
            </a:r>
            <a:r>
              <a:rPr lang="en-US" sz="1600" dirty="0" err="1"/>
              <a:t>Романски</a:t>
            </a:r>
            <a:r>
              <a:rPr lang="en-US" sz="1600" dirty="0"/>
              <a:t> </a:t>
            </a:r>
            <a:r>
              <a:rPr lang="en-US" sz="1600" dirty="0" err="1"/>
              <a:t>рути</a:t>
            </a:r>
            <a:r>
              <a:rPr lang="en-US" sz="1600" dirty="0"/>
              <a:t>, </a:t>
            </a:r>
            <a:r>
              <a:rPr lang="en-US" sz="1600" dirty="0" err="1"/>
              <a:t>би</a:t>
            </a:r>
            <a:r>
              <a:rPr lang="en-US" sz="1600" dirty="0"/>
              <a:t> </a:t>
            </a:r>
            <a:r>
              <a:rPr lang="en-US" sz="1600" dirty="0" err="1"/>
              <a:t>можело</a:t>
            </a:r>
            <a:r>
              <a:rPr lang="en-US" sz="1600" dirty="0"/>
              <a:t> </a:t>
            </a:r>
            <a:r>
              <a:rPr lang="en-US" sz="1600" dirty="0" err="1"/>
              <a:t>да</a:t>
            </a:r>
            <a:r>
              <a:rPr lang="en-US" sz="1600" dirty="0"/>
              <a:t> </a:t>
            </a:r>
            <a:r>
              <a:rPr lang="en-US" sz="1600" dirty="0" err="1"/>
              <a:t>биде</a:t>
            </a:r>
            <a:r>
              <a:rPr lang="en-US" sz="1600" dirty="0"/>
              <a:t> </a:t>
            </a:r>
            <a:r>
              <a:rPr lang="en-US" sz="1600" dirty="0" err="1"/>
              <a:t>интересно</a:t>
            </a:r>
            <a:r>
              <a:rPr lang="en-US" sz="1600" dirty="0"/>
              <a:t> </a:t>
            </a:r>
            <a:r>
              <a:rPr lang="en-US" sz="1600" dirty="0" err="1"/>
              <a:t>да</a:t>
            </a:r>
            <a:r>
              <a:rPr lang="en-US" sz="1600" dirty="0"/>
              <a:t> </a:t>
            </a:r>
            <a:r>
              <a:rPr lang="en-US" sz="1600" dirty="0" err="1"/>
              <a:t>се</a:t>
            </a:r>
            <a:r>
              <a:rPr lang="en-US" sz="1600" dirty="0"/>
              <a:t> </a:t>
            </a:r>
            <a:r>
              <a:rPr lang="en-US" sz="1600" dirty="0" err="1"/>
              <a:t>процени</a:t>
            </a:r>
            <a:r>
              <a:rPr lang="en-US" sz="1600" dirty="0"/>
              <a:t> </a:t>
            </a:r>
            <a:r>
              <a:rPr lang="en-US" sz="1600" dirty="0" err="1"/>
              <a:t>количината</a:t>
            </a:r>
            <a:r>
              <a:rPr lang="en-US" sz="1600" dirty="0"/>
              <a:t> </a:t>
            </a:r>
            <a:r>
              <a:rPr lang="en-US" sz="1600" dirty="0" err="1"/>
              <a:t>на</a:t>
            </a:r>
            <a:r>
              <a:rPr lang="en-US" sz="1600" dirty="0"/>
              <a:t> </a:t>
            </a:r>
            <a:r>
              <a:rPr lang="en-US" sz="1600" dirty="0" err="1"/>
              <a:t>луѓе</a:t>
            </a:r>
            <a:r>
              <a:rPr lang="en-US" sz="1600" dirty="0"/>
              <a:t> </a:t>
            </a:r>
            <a:r>
              <a:rPr lang="en-US" sz="1600" dirty="0" err="1"/>
              <a:t>што</a:t>
            </a:r>
            <a:r>
              <a:rPr lang="en-US" sz="1600" dirty="0"/>
              <a:t> </a:t>
            </a:r>
            <a:r>
              <a:rPr lang="en-US" sz="1600" dirty="0" err="1"/>
              <a:t>живеат</a:t>
            </a:r>
            <a:r>
              <a:rPr lang="en-US" sz="1600" dirty="0"/>
              <a:t> </a:t>
            </a:r>
            <a:r>
              <a:rPr lang="en-US" sz="1600" dirty="0" err="1"/>
              <a:t>во</a:t>
            </a:r>
            <a:r>
              <a:rPr lang="en-US" sz="1600" dirty="0"/>
              <a:t> </a:t>
            </a:r>
            <a:r>
              <a:rPr lang="en-US" sz="1600" dirty="0" err="1"/>
              <a:t>близина</a:t>
            </a:r>
            <a:r>
              <a:rPr lang="en-US" sz="1600" dirty="0"/>
              <a:t> </a:t>
            </a:r>
            <a:r>
              <a:rPr lang="en-US" sz="1600" dirty="0" err="1"/>
              <a:t>на</a:t>
            </a:r>
            <a:r>
              <a:rPr lang="en-US" sz="1600" dirty="0"/>
              <a:t> </a:t>
            </a:r>
            <a:r>
              <a:rPr lang="en-US" sz="1600" dirty="0" err="1"/>
              <a:t>римските</a:t>
            </a:r>
            <a:r>
              <a:rPr lang="en-US" sz="1600" dirty="0"/>
              <a:t> </a:t>
            </a:r>
            <a:r>
              <a:rPr lang="en-US" sz="1600" dirty="0" err="1"/>
              <a:t>рути</a:t>
            </a:r>
            <a:r>
              <a:rPr lang="en-US" sz="1600" dirty="0"/>
              <a:t>.</a:t>
            </a:r>
          </a:p>
          <a:p>
            <a:r>
              <a:rPr lang="en-US" sz="1600" dirty="0" err="1"/>
              <a:t>Можете</a:t>
            </a:r>
            <a:r>
              <a:rPr lang="en-US" sz="1600" dirty="0"/>
              <a:t> </a:t>
            </a:r>
            <a:r>
              <a:rPr lang="en-US" sz="1600" dirty="0" err="1"/>
              <a:t>да</a:t>
            </a:r>
            <a:r>
              <a:rPr lang="en-US" sz="1600" dirty="0"/>
              <a:t> </a:t>
            </a:r>
            <a:r>
              <a:rPr lang="en-US" sz="1600" dirty="0" err="1"/>
              <a:t>го</a:t>
            </a:r>
            <a:r>
              <a:rPr lang="en-US" sz="1600" dirty="0"/>
              <a:t> </a:t>
            </a:r>
            <a:r>
              <a:rPr lang="en-US" sz="1600" dirty="0" err="1"/>
              <a:t>направите</a:t>
            </a:r>
            <a:r>
              <a:rPr lang="en-US" sz="1600" dirty="0"/>
              <a:t> </a:t>
            </a:r>
            <a:r>
              <a:rPr lang="en-US" sz="1600" dirty="0" err="1"/>
              <a:t>тоа</a:t>
            </a:r>
            <a:r>
              <a:rPr lang="en-US" sz="1600" dirty="0"/>
              <a:t> </a:t>
            </a:r>
            <a:r>
              <a:rPr lang="en-US" sz="1600" dirty="0" err="1"/>
              <a:t>со</a:t>
            </a:r>
            <a:r>
              <a:rPr lang="en-US" sz="1600" dirty="0"/>
              <a:t> </a:t>
            </a:r>
            <a:r>
              <a:rPr lang="en-US" sz="1600" dirty="0" err="1"/>
              <a:t>кликнување</a:t>
            </a:r>
            <a:r>
              <a:rPr lang="en-US" sz="1600" dirty="0"/>
              <a:t> </a:t>
            </a:r>
            <a:r>
              <a:rPr lang="en-US" sz="1600" dirty="0" err="1"/>
              <a:t>на</a:t>
            </a:r>
            <a:r>
              <a:rPr lang="en-US" sz="1600" dirty="0"/>
              <a:t> </a:t>
            </a:r>
            <a:r>
              <a:rPr lang="mk-MK" sz="1600" dirty="0" smtClean="0"/>
              <a:t>           </a:t>
            </a:r>
            <a:r>
              <a:rPr lang="en-US" sz="1600" dirty="0" err="1" smtClean="0"/>
              <a:t>во</a:t>
            </a:r>
            <a:r>
              <a:rPr lang="en-US" sz="1600" dirty="0" smtClean="0"/>
              <a:t> </a:t>
            </a:r>
            <a:r>
              <a:rPr lang="en-US" sz="1600" dirty="0" err="1" smtClean="0"/>
              <a:t>полето</a:t>
            </a:r>
            <a:endParaRPr sz="1600" dirty="0"/>
          </a:p>
        </p:txBody>
      </p:sp>
      <p:sp>
        <p:nvSpPr>
          <p:cNvPr id="2" name="Google Shape;273;g99f1de2ff6_0_142">
            <a:extLst>
              <a:ext uri="{FF2B5EF4-FFF2-40B4-BE49-F238E27FC236}">
                <a16:creationId xmlns:a16="http://schemas.microsoft.com/office/drawing/2014/main" id="{4FF10ECD-E4A4-425F-AE8D-9CFDEC9F193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graphicFrame>
        <p:nvGraphicFramePr>
          <p:cNvPr id="4" name="Object 3">
            <a:extLst>
              <a:ext uri="{FF2B5EF4-FFF2-40B4-BE49-F238E27FC236}">
                <a16:creationId xmlns:a16="http://schemas.microsoft.com/office/drawing/2014/main" id="{4F168D98-DED7-427B-B024-E6332AEC3B34}"/>
              </a:ext>
            </a:extLst>
          </p:cNvPr>
          <p:cNvGraphicFramePr>
            <a:graphicFrameLocks noChangeAspect="1"/>
          </p:cNvGraphicFramePr>
          <p:nvPr>
            <p:extLst>
              <p:ext uri="{D42A27DB-BD31-4B8C-83A1-F6EECF244321}">
                <p14:modId xmlns:p14="http://schemas.microsoft.com/office/powerpoint/2010/main" val="1073305451"/>
              </p:ext>
            </p:extLst>
          </p:nvPr>
        </p:nvGraphicFramePr>
        <p:xfrm>
          <a:off x="4195763" y="2224487"/>
          <a:ext cx="7322400" cy="3393874"/>
        </p:xfrm>
        <a:graphic>
          <a:graphicData uri="http://schemas.openxmlformats.org/presentationml/2006/ole">
            <mc:AlternateContent xmlns:mc="http://schemas.openxmlformats.org/markup-compatibility/2006">
              <mc:Choice xmlns:v="urn:schemas-microsoft-com:vml" Requires="v">
                <p:oleObj spid="_x0000_s2099" name="Immagine bitmap" r:id="rId7" imgW="9469172" imgH="4401164" progId="Paint.Picture">
                  <p:embed/>
                </p:oleObj>
              </mc:Choice>
              <mc:Fallback>
                <p:oleObj name="Immagine bitmap" r:id="rId7" imgW="9469172" imgH="4401164"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5763" y="2224487"/>
                        <a:ext cx="7322400" cy="3393874"/>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D12121F5-83A8-45F6-97F2-73064011CA26}"/>
              </a:ext>
            </a:extLst>
          </p:cNvPr>
          <p:cNvSpPr txBox="1"/>
          <p:nvPr/>
        </p:nvSpPr>
        <p:spPr>
          <a:xfrm>
            <a:off x="476250" y="5660884"/>
            <a:ext cx="11122966" cy="369332"/>
          </a:xfrm>
          <a:prstGeom prst="rect">
            <a:avLst/>
          </a:prstGeom>
          <a:noFill/>
        </p:spPr>
        <p:txBody>
          <a:bodyPr wrap="square">
            <a:spAutoFit/>
          </a:bodyPr>
          <a:lstStyle/>
          <a:p>
            <a:r>
              <a:rPr lang="ru-RU" sz="1800" b="1" i="1" dirty="0"/>
              <a:t>Values box</a:t>
            </a:r>
            <a:r>
              <a:rPr lang="ru-RU" sz="1800" dirty="0"/>
              <a:t>, а потоа да ги измените неговите </a:t>
            </a:r>
            <a:r>
              <a:rPr lang="ru-RU" sz="1800" b="1" i="1" dirty="0"/>
              <a:t>Field Settings</a:t>
            </a:r>
            <a:r>
              <a:rPr lang="ru-RU" sz="1800" dirty="0"/>
              <a:t>. Овде, можете да изберете </a:t>
            </a:r>
            <a:r>
              <a:rPr lang="ru-RU" sz="1800" b="1" i="1" dirty="0" smtClean="0"/>
              <a:t>Count</a:t>
            </a:r>
            <a:r>
              <a:rPr lang="mk-MK" sz="1800" dirty="0"/>
              <a:t>.</a:t>
            </a:r>
            <a:endParaRPr lang="ru-RU" sz="2400" dirty="0"/>
          </a:p>
        </p:txBody>
      </p:sp>
      <p:sp>
        <p:nvSpPr>
          <p:cNvPr id="20" name="Rectangle 16">
            <a:extLst>
              <a:ext uri="{FF2B5EF4-FFF2-40B4-BE49-F238E27FC236}">
                <a16:creationId xmlns:a16="http://schemas.microsoft.com/office/drawing/2014/main" id="{6D43CB62-EFD4-439B-862E-D077E4115D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1" name="Object 20">
            <a:extLst>
              <a:ext uri="{FF2B5EF4-FFF2-40B4-BE49-F238E27FC236}">
                <a16:creationId xmlns:a16="http://schemas.microsoft.com/office/drawing/2014/main" id="{8CC4C2FA-CFBF-4D26-9425-59533CFDA77B}"/>
              </a:ext>
            </a:extLst>
          </p:cNvPr>
          <p:cNvGraphicFramePr>
            <a:graphicFrameLocks noChangeAspect="1"/>
          </p:cNvGraphicFramePr>
          <p:nvPr>
            <p:extLst>
              <p:ext uri="{D42A27DB-BD31-4B8C-83A1-F6EECF244321}">
                <p14:modId xmlns:p14="http://schemas.microsoft.com/office/powerpoint/2010/main" val="3974164328"/>
              </p:ext>
            </p:extLst>
          </p:nvPr>
        </p:nvGraphicFramePr>
        <p:xfrm>
          <a:off x="2130425" y="4895362"/>
          <a:ext cx="377944" cy="299206"/>
        </p:xfrm>
        <a:graphic>
          <a:graphicData uri="http://schemas.openxmlformats.org/presentationml/2006/ole">
            <mc:AlternateContent xmlns:mc="http://schemas.openxmlformats.org/markup-compatibility/2006">
              <mc:Choice xmlns:v="urn:schemas-microsoft-com:vml" Requires="v">
                <p:oleObj spid="_x0000_s2100" name="Immagine bitmap" r:id="rId9" imgW="371527" imgH="285866" progId="Paint.Picture">
                  <p:embed/>
                </p:oleObj>
              </mc:Choice>
              <mc:Fallback>
                <p:oleObj name="Immagine bitmap" r:id="rId9" imgW="371527" imgH="285866" progId="Paint.Picture">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0425" y="4895362"/>
                        <a:ext cx="377944" cy="299206"/>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g5363c714d0_0_103"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44" name="Google Shape;344;g5363c714d0_0_103"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45" name="Google Shape;345;g5363c714d0_0_103"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46" name="Google Shape;346;g5363c714d0_0_103"/>
          <p:cNvSpPr txBox="1"/>
          <p:nvPr/>
        </p:nvSpPr>
        <p:spPr>
          <a:xfrm>
            <a:off x="663686" y="2184961"/>
            <a:ext cx="4353600" cy="523200"/>
          </a:xfrm>
          <a:prstGeom prst="rect">
            <a:avLst/>
          </a:prstGeom>
          <a:noFill/>
          <a:ln>
            <a:noFill/>
          </a:ln>
        </p:spPr>
        <p:txBody>
          <a:bodyPr spcFirstLastPara="1" wrap="square" lIns="45700" tIns="45700" rIns="45700" bIns="45700" anchor="t" anchorCtr="0">
            <a:noAutofit/>
          </a:bodyPr>
          <a:lstStyle/>
          <a:p>
            <a:pPr lvl="0" algn="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400" b="1" dirty="0">
                <a:latin typeface="Arial" panose="020B0604020202020204" pitchFamily="34" charset="0"/>
                <a:ea typeface="Arial Rounded"/>
                <a:cs typeface="Arial" panose="020B0604020202020204" pitchFamily="34" charset="0"/>
                <a:sym typeface="Arial Rounded"/>
              </a:rPr>
              <a:t>Креирање Пивот табела</a:t>
            </a: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48" name="Google Shape;348;g5363c714d0_0_103"/>
          <p:cNvSpPr txBox="1"/>
          <p:nvPr/>
        </p:nvSpPr>
        <p:spPr>
          <a:xfrm>
            <a:off x="673837" y="2668624"/>
            <a:ext cx="4609357" cy="3176925"/>
          </a:xfrm>
          <a:prstGeom prst="rect">
            <a:avLst/>
          </a:prstGeom>
          <a:noFill/>
          <a:ln>
            <a:noFill/>
          </a:ln>
        </p:spPr>
        <p:txBody>
          <a:bodyPr spcFirstLastPara="1" wrap="square" lIns="91425" tIns="91425" rIns="91425" bIns="91425" anchor="t" anchorCtr="0">
            <a:noAutofit/>
          </a:bodyPr>
          <a:lstStyle/>
          <a:p>
            <a:r>
              <a:rPr lang="it-IT" dirty="0"/>
              <a:t>Добиената табела ни го кажува бројот на луѓе што заминуваат близу до Римскиот пат со информации за нивото на образование.</a:t>
            </a:r>
            <a:endParaRPr lang="en-US" dirty="0"/>
          </a:p>
          <a:p>
            <a:r>
              <a:rPr lang="it-IT" dirty="0"/>
              <a:t>Ова може да помогне да се одлучи типот на деловна активност или сектор. На пример, културен бизнис, забава, храна.</a:t>
            </a:r>
            <a:endParaRPr lang="en-US" dirty="0"/>
          </a:p>
        </p:txBody>
      </p:sp>
      <p:sp>
        <p:nvSpPr>
          <p:cNvPr id="2" name="Google Shape;273;g99f1de2ff6_0_142">
            <a:extLst>
              <a:ext uri="{FF2B5EF4-FFF2-40B4-BE49-F238E27FC236}">
                <a16:creationId xmlns:a16="http://schemas.microsoft.com/office/drawing/2014/main" id="{3F700385-8D59-42C2-A442-AAEACEE6AF2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
        <p:nvSpPr>
          <p:cNvPr id="3" name="Rectangle 2">
            <a:extLst>
              <a:ext uri="{FF2B5EF4-FFF2-40B4-BE49-F238E27FC236}">
                <a16:creationId xmlns:a16="http://schemas.microsoft.com/office/drawing/2014/main" id="{F9F51096-9320-4B0B-845F-96B810FE4681}"/>
              </a:ext>
            </a:extLst>
          </p:cNvPr>
          <p:cNvSpPr>
            <a:spLocks noChangeArrowheads="1"/>
          </p:cNvSpPr>
          <p:nvPr/>
        </p:nvSpPr>
        <p:spPr bwMode="auto">
          <a:xfrm>
            <a:off x="6096000" y="2344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C0A7BC25-A378-4751-9D3E-47B49ECC0282}"/>
              </a:ext>
            </a:extLst>
          </p:cNvPr>
          <p:cNvGraphicFramePr>
            <a:graphicFrameLocks noChangeAspect="1"/>
          </p:cNvGraphicFramePr>
          <p:nvPr>
            <p:extLst>
              <p:ext uri="{D42A27DB-BD31-4B8C-83A1-F6EECF244321}">
                <p14:modId xmlns:p14="http://schemas.microsoft.com/office/powerpoint/2010/main" val="2054582600"/>
              </p:ext>
            </p:extLst>
          </p:nvPr>
        </p:nvGraphicFramePr>
        <p:xfrm>
          <a:off x="5376857" y="2317450"/>
          <a:ext cx="6141306" cy="3835895"/>
        </p:xfrm>
        <a:graphic>
          <a:graphicData uri="http://schemas.openxmlformats.org/presentationml/2006/ole">
            <mc:AlternateContent xmlns:mc="http://schemas.openxmlformats.org/markup-compatibility/2006">
              <mc:Choice xmlns:v="urn:schemas-microsoft-com:vml" Requires="v">
                <p:oleObj spid="_x0000_s3095" name="Immagine bitmap" r:id="rId7" imgW="7561905" imgH="4723810" progId="Paint.Picture">
                  <p:embed/>
                </p:oleObj>
              </mc:Choice>
              <mc:Fallback>
                <p:oleObj name="Immagine bitmap" r:id="rId7" imgW="7561905" imgH="4723810"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6857" y="2317450"/>
                        <a:ext cx="6141306" cy="383589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Google Shape;354;g5363c714d0_0_11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55" name="Google Shape;355;g5363c714d0_0_11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56" name="Google Shape;356;g5363c714d0_0_11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57" name="Google Shape;357;g5363c714d0_0_115"/>
          <p:cNvSpPr txBox="1"/>
          <p:nvPr/>
        </p:nvSpPr>
        <p:spPr>
          <a:xfrm>
            <a:off x="420350" y="2524667"/>
            <a:ext cx="3903874" cy="2791795"/>
          </a:xfrm>
          <a:prstGeom prst="rect">
            <a:avLst/>
          </a:prstGeom>
          <a:noFill/>
          <a:ln>
            <a:noFill/>
          </a:ln>
        </p:spPr>
        <p:txBody>
          <a:bodyPr spcFirstLastPara="1" wrap="square" lIns="91425" tIns="91425" rIns="91425" bIns="91425" anchor="t" anchorCtr="0">
            <a:noAutofit/>
          </a:bodyPr>
          <a:lstStyle/>
          <a:p>
            <a:r>
              <a:rPr lang="it-IT" dirty="0"/>
              <a:t> </a:t>
            </a:r>
            <a:endParaRPr lang="en-US" dirty="0"/>
          </a:p>
          <a:p>
            <a:r>
              <a:rPr lang="it-IT" sz="1600" dirty="0"/>
              <a:t>Можно е да додадете филтри </a:t>
            </a:r>
            <a:r>
              <a:rPr lang="it-IT" sz="1600" b="1" i="1" dirty="0"/>
              <a:t>(add Filters)</a:t>
            </a:r>
            <a:r>
              <a:rPr lang="it-IT" sz="1600" dirty="0"/>
              <a:t>. </a:t>
            </a:r>
            <a:endParaRPr lang="en-US" sz="1600" b="1" dirty="0"/>
          </a:p>
          <a:p>
            <a:pPr lvl="0">
              <a:lnSpc>
                <a:spcPct val="120000"/>
              </a:lnSpc>
            </a:pPr>
            <a:r>
              <a:rPr lang="it-IT" sz="1600" dirty="0"/>
              <a:t>Повлечете во полето </a:t>
            </a:r>
            <a:r>
              <a:rPr lang="it-IT" sz="1600" b="1" i="1" dirty="0"/>
              <a:t>Filter the variable </a:t>
            </a:r>
            <a:r>
              <a:rPr lang="it-IT" sz="1600" b="1" i="1" dirty="0" smtClean="0"/>
              <a:t>District</a:t>
            </a:r>
            <a:r>
              <a:rPr lang="mk-MK" sz="1600" b="1" i="1" dirty="0" smtClean="0"/>
              <a:t>. </a:t>
            </a:r>
            <a:r>
              <a:rPr lang="it-IT" sz="1600" dirty="0"/>
              <a:t>Ќе добиете дополнителен прозорец што ви овозможува да ги селектирате (или деселектирате) статистичките единици во областа на регионот Апулија. </a:t>
            </a:r>
            <a:endParaRPr sz="1600" dirty="0"/>
          </a:p>
        </p:txBody>
      </p:sp>
      <p:sp>
        <p:nvSpPr>
          <p:cNvPr id="358" name="Google Shape;358;g5363c714d0_0_115"/>
          <p:cNvSpPr txBox="1"/>
          <p:nvPr/>
        </p:nvSpPr>
        <p:spPr>
          <a:xfrm>
            <a:off x="539413" y="2001467"/>
            <a:ext cx="3656350" cy="523200"/>
          </a:xfrm>
          <a:prstGeom prst="rect">
            <a:avLst/>
          </a:prstGeom>
          <a:noFill/>
          <a:ln>
            <a:noFill/>
          </a:ln>
        </p:spPr>
        <p:txBody>
          <a:bodyPr spcFirstLastPara="1" wrap="square" lIns="45700" tIns="45700" rIns="45700" bIns="45700" anchor="t" anchorCtr="0">
            <a:noAutofit/>
          </a:bodyPr>
          <a:lstStyle/>
          <a:p>
            <a:pPr lvl="0" algn="r">
              <a:buSzPts val="2800"/>
            </a:pPr>
            <a:r>
              <a:rPr lang="mk-MK" sz="20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000" b="1" dirty="0">
                <a:latin typeface="Arial" panose="020B0604020202020204" pitchFamily="34" charset="0"/>
                <a:ea typeface="Arial Rounded"/>
                <a:cs typeface="Arial" panose="020B0604020202020204" pitchFamily="34" charset="0"/>
                <a:sym typeface="Arial Rounded"/>
              </a:rPr>
              <a:t>Креирање Пивот табела</a:t>
            </a:r>
          </a:p>
          <a:p>
            <a:pPr lvl="0" algn="r">
              <a:buSzPts val="2800"/>
            </a:pPr>
            <a:endParaRPr lang="mk-MK" sz="2000" b="1" dirty="0">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000" b="1" dirty="0">
              <a:latin typeface="Arial" panose="020B0604020202020204" pitchFamily="34" charset="0"/>
              <a:ea typeface="Arial Rounded"/>
              <a:cs typeface="Arial" panose="020B0604020202020204" pitchFamily="34" charset="0"/>
              <a:sym typeface="Arial Rounded"/>
            </a:endParaRPr>
          </a:p>
        </p:txBody>
      </p:sp>
      <p:sp>
        <p:nvSpPr>
          <p:cNvPr id="2" name="Google Shape;273;g99f1de2ff6_0_142">
            <a:extLst>
              <a:ext uri="{FF2B5EF4-FFF2-40B4-BE49-F238E27FC236}">
                <a16:creationId xmlns:a16="http://schemas.microsoft.com/office/drawing/2014/main" id="{64C3846B-EDC3-497E-89CA-70DA1A1BBB9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smtClean="0"/>
          </a:p>
          <a:p>
            <a:r>
              <a:rPr lang="en-US" sz="2400" b="1" i="1" dirty="0" smtClean="0"/>
              <a:t>2</a:t>
            </a:r>
            <a:r>
              <a:rPr lang="en-US" sz="2400" b="1" i="1" dirty="0"/>
              <a:t>.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
        <p:nvSpPr>
          <p:cNvPr id="3" name="Rectangle 2">
            <a:extLst>
              <a:ext uri="{FF2B5EF4-FFF2-40B4-BE49-F238E27FC236}">
                <a16:creationId xmlns:a16="http://schemas.microsoft.com/office/drawing/2014/main" id="{48D1D394-0366-48FA-B005-95BB440E3E03}"/>
              </a:ext>
            </a:extLst>
          </p:cNvPr>
          <p:cNvSpPr>
            <a:spLocks noChangeArrowheads="1"/>
          </p:cNvSpPr>
          <p:nvPr/>
        </p:nvSpPr>
        <p:spPr bwMode="auto">
          <a:xfrm>
            <a:off x="5619750" y="2571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16ABF912-0A93-4F57-84EB-E602996DBFD8}"/>
              </a:ext>
            </a:extLst>
          </p:cNvPr>
          <p:cNvGraphicFramePr>
            <a:graphicFrameLocks noChangeAspect="1"/>
          </p:cNvGraphicFramePr>
          <p:nvPr>
            <p:extLst>
              <p:ext uri="{D42A27DB-BD31-4B8C-83A1-F6EECF244321}">
                <p14:modId xmlns:p14="http://schemas.microsoft.com/office/powerpoint/2010/main" val="2469703186"/>
              </p:ext>
            </p:extLst>
          </p:nvPr>
        </p:nvGraphicFramePr>
        <p:xfrm>
          <a:off x="4324224" y="2118700"/>
          <a:ext cx="7193939" cy="3060279"/>
        </p:xfrm>
        <a:graphic>
          <a:graphicData uri="http://schemas.openxmlformats.org/presentationml/2006/ole">
            <mc:AlternateContent xmlns:mc="http://schemas.openxmlformats.org/markup-compatibility/2006">
              <mc:Choice xmlns:v="urn:schemas-microsoft-com:vml" Requires="v">
                <p:oleObj spid="_x0000_s4117" name="Immagine bitmap" r:id="rId7" imgW="13028571" imgH="4495238" progId="Paint.Picture">
                  <p:embed/>
                </p:oleObj>
              </mc:Choice>
              <mc:Fallback>
                <p:oleObj name="Immagine bitmap" r:id="rId7" imgW="13028571" imgH="4495238"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4224" y="2118700"/>
                        <a:ext cx="7193939" cy="3060279"/>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5" name="Google Shape;365;g5363c714d0_0_12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66" name="Google Shape;366;g5363c714d0_0_12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67" name="Google Shape;367;g5363c714d0_0_12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68" name="Google Shape;368;g5363c714d0_0_125"/>
          <p:cNvSpPr txBox="1"/>
          <p:nvPr/>
        </p:nvSpPr>
        <p:spPr>
          <a:xfrm>
            <a:off x="789203" y="1935131"/>
            <a:ext cx="3708905" cy="523200"/>
          </a:xfrm>
          <a:prstGeom prst="rect">
            <a:avLst/>
          </a:prstGeom>
          <a:noFill/>
          <a:ln>
            <a:noFill/>
          </a:ln>
        </p:spPr>
        <p:txBody>
          <a:bodyPr spcFirstLastPara="1" wrap="square" lIns="45700" tIns="45700" rIns="45700" bIns="45700" anchor="t" anchorCtr="0">
            <a:noAutofit/>
          </a:bodyPr>
          <a:lstStyle/>
          <a:p>
            <a:pPr lvl="0" algn="r">
              <a:buSzPts val="2800"/>
            </a:pPr>
            <a:r>
              <a:rPr lang="mk-MK" sz="20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000" b="1" dirty="0">
                <a:latin typeface="Arial" panose="020B0604020202020204" pitchFamily="34" charset="0"/>
                <a:ea typeface="Arial Rounded"/>
                <a:cs typeface="Arial" panose="020B0604020202020204" pitchFamily="34" charset="0"/>
                <a:sym typeface="Arial Rounded"/>
              </a:rPr>
              <a:t>Креирање Пивот табела</a:t>
            </a:r>
          </a:p>
          <a:p>
            <a:pPr lvl="0" algn="r">
              <a:buSzPts val="2800"/>
            </a:pPr>
            <a:endParaRPr lang="mk-MK" sz="2000" b="1" dirty="0">
              <a:latin typeface="Arial" panose="020B0604020202020204" pitchFamily="34" charset="0"/>
              <a:ea typeface="Arial Rounded"/>
              <a:cs typeface="Arial" panose="020B0604020202020204" pitchFamily="34" charset="0"/>
              <a:sym typeface="Arial Rounded"/>
            </a:endParaRPr>
          </a:p>
        </p:txBody>
      </p:sp>
      <p:sp>
        <p:nvSpPr>
          <p:cNvPr id="369" name="Google Shape;369;g5363c714d0_0_125"/>
          <p:cNvSpPr txBox="1"/>
          <p:nvPr/>
        </p:nvSpPr>
        <p:spPr>
          <a:xfrm>
            <a:off x="789204" y="2458331"/>
            <a:ext cx="4506696" cy="3839700"/>
          </a:xfrm>
          <a:prstGeom prst="rect">
            <a:avLst/>
          </a:prstGeom>
          <a:noFill/>
          <a:ln>
            <a:noFill/>
          </a:ln>
        </p:spPr>
        <p:txBody>
          <a:bodyPr spcFirstLastPara="1" wrap="square" lIns="91425" tIns="91425" rIns="91425" bIns="91425" anchor="t" anchorCtr="0">
            <a:noAutofit/>
          </a:bodyPr>
          <a:lstStyle/>
          <a:p>
            <a:r>
              <a:rPr lang="it-IT" sz="2000" dirty="0"/>
              <a:t>Како што може да се забележи подолу, можно е да додадете дополнителни полиња</a:t>
            </a:r>
            <a:r>
              <a:rPr lang="it-IT" sz="2000" b="1" i="1" dirty="0"/>
              <a:t>(add extra fields)</a:t>
            </a:r>
            <a:r>
              <a:rPr lang="it-IT" sz="2000" dirty="0"/>
              <a:t>. Повлечете во полето Редови (Rows)(можете да влечете и во колоните полиња (colums)) променливата пол</a:t>
            </a:r>
            <a:r>
              <a:rPr lang="it-IT" sz="2000" b="1" i="1" dirty="0"/>
              <a:t>(Gender).</a:t>
            </a:r>
            <a:endParaRPr lang="en-US" sz="2000" dirty="0"/>
          </a:p>
        </p:txBody>
      </p:sp>
      <p:sp>
        <p:nvSpPr>
          <p:cNvPr id="2" name="Google Shape;273;g99f1de2ff6_0_142">
            <a:extLst>
              <a:ext uri="{FF2B5EF4-FFF2-40B4-BE49-F238E27FC236}">
                <a16:creationId xmlns:a16="http://schemas.microsoft.com/office/drawing/2014/main" id="{91C41D14-283D-4D23-9BFB-D71E8FB9A57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
        <p:nvSpPr>
          <p:cNvPr id="3" name="Rectangle 2">
            <a:extLst>
              <a:ext uri="{FF2B5EF4-FFF2-40B4-BE49-F238E27FC236}">
                <a16:creationId xmlns:a16="http://schemas.microsoft.com/office/drawing/2014/main" id="{74FB6F28-9DBA-45DA-85EE-6AFFC0639DDB}"/>
              </a:ext>
            </a:extLst>
          </p:cNvPr>
          <p:cNvSpPr>
            <a:spLocks noChangeArrowheads="1"/>
          </p:cNvSpPr>
          <p:nvPr/>
        </p:nvSpPr>
        <p:spPr bwMode="auto">
          <a:xfrm>
            <a:off x="5772150" y="207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46AC76B8-9EED-4EA2-B5A7-F2A667962937}"/>
              </a:ext>
            </a:extLst>
          </p:cNvPr>
          <p:cNvGraphicFramePr>
            <a:graphicFrameLocks noChangeAspect="1"/>
          </p:cNvGraphicFramePr>
          <p:nvPr>
            <p:extLst>
              <p:ext uri="{D42A27DB-BD31-4B8C-83A1-F6EECF244321}">
                <p14:modId xmlns:p14="http://schemas.microsoft.com/office/powerpoint/2010/main" val="2575055321"/>
              </p:ext>
            </p:extLst>
          </p:nvPr>
        </p:nvGraphicFramePr>
        <p:xfrm>
          <a:off x="5434432" y="2070900"/>
          <a:ext cx="6083731" cy="3548843"/>
        </p:xfrm>
        <a:graphic>
          <a:graphicData uri="http://schemas.openxmlformats.org/presentationml/2006/ole">
            <mc:AlternateContent xmlns:mc="http://schemas.openxmlformats.org/markup-compatibility/2006">
              <mc:Choice xmlns:v="urn:schemas-microsoft-com:vml" Requires="v">
                <p:oleObj spid="_x0000_s5139" name="Immagine bitmap" r:id="rId7" imgW="7582958" imgH="4439270" progId="Paint.Picture">
                  <p:embed/>
                </p:oleObj>
              </mc:Choice>
              <mc:Fallback>
                <p:oleObj name="Immagine bitmap" r:id="rId7" imgW="7582958" imgH="4439270"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4432" y="2070900"/>
                        <a:ext cx="6083731" cy="3548843"/>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6" name="Google Shape;376;g5363c714d0_0_13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77" name="Google Shape;377;g5363c714d0_0_13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78" name="Google Shape;378;g5363c714d0_0_13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79" name="Google Shape;379;g5363c714d0_0_135"/>
          <p:cNvSpPr txBox="1"/>
          <p:nvPr/>
        </p:nvSpPr>
        <p:spPr>
          <a:xfrm>
            <a:off x="861350" y="1993225"/>
            <a:ext cx="3687500" cy="523200"/>
          </a:xfrm>
          <a:prstGeom prst="rect">
            <a:avLst/>
          </a:prstGeom>
          <a:noFill/>
          <a:ln>
            <a:noFill/>
          </a:ln>
        </p:spPr>
        <p:txBody>
          <a:bodyPr spcFirstLastPara="1" wrap="square" lIns="45700" tIns="45700" rIns="45700" bIns="45700" anchor="t" anchorCtr="0">
            <a:noAutofit/>
          </a:bodyPr>
          <a:lstStyle/>
          <a:p>
            <a:pPr lvl="0" algn="r">
              <a:buSzPts val="2800"/>
            </a:pPr>
            <a:r>
              <a:rPr lang="mk-MK" sz="20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000" b="1" dirty="0">
                <a:latin typeface="Arial" panose="020B0604020202020204" pitchFamily="34" charset="0"/>
                <a:ea typeface="Arial Rounded"/>
                <a:cs typeface="Arial" panose="020B0604020202020204" pitchFamily="34" charset="0"/>
                <a:sym typeface="Arial Rounded"/>
              </a:rPr>
              <a:t>Креирање Пивот табела</a:t>
            </a:r>
            <a:endParaRPr lang="mk-MK" sz="2000" b="1" dirty="0">
              <a:latin typeface="Arial" panose="020B0604020202020204" pitchFamily="34" charset="0"/>
              <a:ea typeface="Arial Rounded"/>
              <a:cs typeface="Arial" panose="020B0604020202020204" pitchFamily="34" charset="0"/>
              <a:sym typeface="Arial Rounded"/>
            </a:endParaRPr>
          </a:p>
        </p:txBody>
      </p:sp>
      <p:sp>
        <p:nvSpPr>
          <p:cNvPr id="380" name="Google Shape;380;g5363c714d0_0_135"/>
          <p:cNvSpPr txBox="1"/>
          <p:nvPr/>
        </p:nvSpPr>
        <p:spPr>
          <a:xfrm>
            <a:off x="861350" y="2717519"/>
            <a:ext cx="5016350" cy="2427198"/>
          </a:xfrm>
          <a:prstGeom prst="rect">
            <a:avLst/>
          </a:prstGeom>
          <a:noFill/>
          <a:ln>
            <a:noFill/>
          </a:ln>
        </p:spPr>
        <p:txBody>
          <a:bodyPr spcFirstLastPara="1" wrap="square" lIns="91425" tIns="91425" rIns="91425" bIns="91425" anchor="t" anchorCtr="0">
            <a:noAutofit/>
          </a:bodyPr>
          <a:lstStyle/>
          <a:p>
            <a:r>
              <a:rPr lang="en-US" sz="1800" dirty="0" err="1"/>
              <a:t>Можно</a:t>
            </a:r>
            <a:r>
              <a:rPr lang="en-US" sz="1800" dirty="0"/>
              <a:t> е </a:t>
            </a:r>
            <a:r>
              <a:rPr lang="en-US" sz="1800" dirty="0" err="1"/>
              <a:t>да</a:t>
            </a:r>
            <a:r>
              <a:rPr lang="en-US" sz="1800" dirty="0"/>
              <a:t> </a:t>
            </a:r>
            <a:r>
              <a:rPr lang="en-US" sz="1800" dirty="0" err="1"/>
              <a:t>се</a:t>
            </a:r>
            <a:r>
              <a:rPr lang="en-US" sz="1800" dirty="0"/>
              <a:t> </a:t>
            </a:r>
            <a:r>
              <a:rPr lang="en-US" sz="1800" dirty="0" err="1"/>
              <a:t>создаде</a:t>
            </a:r>
            <a:r>
              <a:rPr lang="en-US" sz="1800" dirty="0"/>
              <a:t> </a:t>
            </a:r>
            <a:r>
              <a:rPr lang="en-US" sz="1800" dirty="0" err="1"/>
              <a:t>пивот</a:t>
            </a:r>
            <a:r>
              <a:rPr lang="en-US" sz="1800" dirty="0"/>
              <a:t> </a:t>
            </a:r>
            <a:r>
              <a:rPr lang="en-US" sz="1800" dirty="0" err="1"/>
              <a:t>табела</a:t>
            </a:r>
            <a:r>
              <a:rPr lang="en-US" sz="1800" dirty="0"/>
              <a:t> (Pivot table). </a:t>
            </a:r>
            <a:endParaRPr lang="mk-MK" sz="1800" dirty="0" smtClean="0"/>
          </a:p>
          <a:p>
            <a:r>
              <a:rPr lang="en-US" sz="1800" dirty="0" err="1" smtClean="0"/>
              <a:t>За</a:t>
            </a:r>
            <a:r>
              <a:rPr lang="en-US" sz="1800" dirty="0" smtClean="0"/>
              <a:t> </a:t>
            </a:r>
            <a:r>
              <a:rPr lang="en-US" sz="1800" dirty="0" err="1"/>
              <a:t>да</a:t>
            </a:r>
            <a:r>
              <a:rPr lang="en-US" sz="1800" dirty="0"/>
              <a:t> </a:t>
            </a:r>
            <a:r>
              <a:rPr lang="en-US" sz="1800" dirty="0" err="1"/>
              <a:t>ја</a:t>
            </a:r>
            <a:r>
              <a:rPr lang="en-US" sz="1800" dirty="0"/>
              <a:t> </a:t>
            </a:r>
            <a:r>
              <a:rPr lang="en-US" sz="1800" dirty="0" err="1"/>
              <a:t>вметнете</a:t>
            </a:r>
            <a:r>
              <a:rPr lang="en-US" sz="1800" dirty="0"/>
              <a:t> </a:t>
            </a:r>
            <a:r>
              <a:rPr lang="en-US" sz="1800" dirty="0" err="1"/>
              <a:t>табелата</a:t>
            </a:r>
            <a:r>
              <a:rPr lang="en-US" sz="1800" dirty="0"/>
              <a:t>, </a:t>
            </a:r>
            <a:r>
              <a:rPr lang="en-US" sz="1800" dirty="0" err="1"/>
              <a:t>следете</a:t>
            </a:r>
            <a:r>
              <a:rPr lang="en-US" sz="1800" dirty="0"/>
              <a:t> </a:t>
            </a:r>
            <a:r>
              <a:rPr lang="en-US" sz="1800" dirty="0" err="1"/>
              <a:t>ги</a:t>
            </a:r>
            <a:r>
              <a:rPr lang="en-US" sz="1800" dirty="0"/>
              <a:t> </a:t>
            </a:r>
            <a:r>
              <a:rPr lang="en-US" sz="1800" dirty="0" err="1"/>
              <a:t>овие</a:t>
            </a:r>
            <a:r>
              <a:rPr lang="en-US" sz="1800" dirty="0"/>
              <a:t> </a:t>
            </a:r>
            <a:r>
              <a:rPr lang="en-US" sz="1800" dirty="0" err="1"/>
              <a:t>чекори</a:t>
            </a:r>
            <a:r>
              <a:rPr lang="en-US" sz="1800" dirty="0"/>
              <a:t>:</a:t>
            </a:r>
          </a:p>
          <a:p>
            <a:r>
              <a:rPr lang="mk-MK" sz="1800" dirty="0" smtClean="0"/>
              <a:t>1.</a:t>
            </a:r>
            <a:r>
              <a:rPr lang="en-US" sz="1800" dirty="0" err="1" smtClean="0"/>
              <a:t>Изберете</a:t>
            </a:r>
            <a:r>
              <a:rPr lang="en-US" sz="1800" dirty="0" smtClean="0"/>
              <a:t> </a:t>
            </a:r>
            <a:r>
              <a:rPr lang="en-US" sz="1800" dirty="0" err="1"/>
              <a:t>која</a:t>
            </a:r>
            <a:r>
              <a:rPr lang="en-US" sz="1800" dirty="0"/>
              <a:t> </a:t>
            </a:r>
            <a:r>
              <a:rPr lang="en-US" sz="1800" dirty="0" err="1"/>
              <a:t>било</a:t>
            </a:r>
            <a:r>
              <a:rPr lang="en-US" sz="1800" dirty="0"/>
              <a:t> </a:t>
            </a:r>
            <a:r>
              <a:rPr lang="en-US" sz="1800" dirty="0" err="1"/>
              <a:t>ќелија</a:t>
            </a:r>
            <a:r>
              <a:rPr lang="en-US" sz="1800" dirty="0"/>
              <a:t> </a:t>
            </a:r>
            <a:r>
              <a:rPr lang="en-US" sz="1800" dirty="0" err="1"/>
              <a:t>од</a:t>
            </a:r>
            <a:r>
              <a:rPr lang="en-US" sz="1800" dirty="0"/>
              <a:t> </a:t>
            </a:r>
            <a:r>
              <a:rPr lang="en-US" sz="1800" dirty="0" err="1"/>
              <a:t>пивот</a:t>
            </a:r>
            <a:r>
              <a:rPr lang="en-US" sz="1800" dirty="0"/>
              <a:t> </a:t>
            </a:r>
            <a:r>
              <a:rPr lang="en-US" sz="1800" dirty="0" err="1"/>
              <a:t>табелата</a:t>
            </a:r>
            <a:r>
              <a:rPr lang="en-US" sz="1800" dirty="0"/>
              <a:t> (Pivot table) . </a:t>
            </a:r>
            <a:endParaRPr lang="mk-MK" sz="1800" dirty="0" smtClean="0"/>
          </a:p>
          <a:p>
            <a:r>
              <a:rPr lang="mk-MK" sz="1800" dirty="0" smtClean="0"/>
              <a:t>2.</a:t>
            </a:r>
            <a:r>
              <a:rPr lang="en-US" sz="1800" dirty="0" err="1" smtClean="0"/>
              <a:t>Во</a:t>
            </a:r>
            <a:r>
              <a:rPr lang="en-US" sz="1800" dirty="0" smtClean="0"/>
              <a:t> </a:t>
            </a:r>
            <a:r>
              <a:rPr lang="en-US" sz="1800" dirty="0"/>
              <a:t>Insert tab </a:t>
            </a:r>
            <a:r>
              <a:rPr lang="en-US" sz="1800" dirty="0" err="1"/>
              <a:t>кликнете</a:t>
            </a:r>
            <a:r>
              <a:rPr lang="en-US" sz="1800" dirty="0"/>
              <a:t> </a:t>
            </a:r>
            <a:r>
              <a:rPr lang="en-US" sz="1800" dirty="0" err="1"/>
              <a:t>на</a:t>
            </a:r>
            <a:r>
              <a:rPr lang="en-US" sz="1800" dirty="0"/>
              <a:t> </a:t>
            </a:r>
            <a:r>
              <a:rPr lang="en-US" sz="1800" dirty="0" err="1"/>
              <a:t>копчето</a:t>
            </a:r>
            <a:r>
              <a:rPr lang="en-US" sz="1800" dirty="0"/>
              <a:t> Pivot Chart.</a:t>
            </a:r>
          </a:p>
          <a:p>
            <a:pPr marL="0" lvl="0" indent="0" algn="l" rtl="0">
              <a:spcBef>
                <a:spcPts val="1200"/>
              </a:spcBef>
              <a:spcAft>
                <a:spcPts val="0"/>
              </a:spcAft>
              <a:buNone/>
            </a:pPr>
            <a:endParaRPr sz="2000" b="1" dirty="0"/>
          </a:p>
        </p:txBody>
      </p:sp>
      <p:sp>
        <p:nvSpPr>
          <p:cNvPr id="2" name="Google Shape;273;g99f1de2ff6_0_142">
            <a:extLst>
              <a:ext uri="{FF2B5EF4-FFF2-40B4-BE49-F238E27FC236}">
                <a16:creationId xmlns:a16="http://schemas.microsoft.com/office/drawing/2014/main" id="{74E5D06C-CC8C-4AB0-86B0-88AF9246775C}"/>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
        <p:nvSpPr>
          <p:cNvPr id="3" name="Rectangle 2">
            <a:extLst>
              <a:ext uri="{FF2B5EF4-FFF2-40B4-BE49-F238E27FC236}">
                <a16:creationId xmlns:a16="http://schemas.microsoft.com/office/drawing/2014/main" id="{5241E4A7-9B6D-421D-8F23-EE6C2DF6F184}"/>
              </a:ext>
            </a:extLst>
          </p:cNvPr>
          <p:cNvSpPr>
            <a:spLocks noChangeArrowheads="1"/>
          </p:cNvSpPr>
          <p:nvPr/>
        </p:nvSpPr>
        <p:spPr bwMode="auto">
          <a:xfrm>
            <a:off x="5053219" y="199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3CDA3DE3-2CD4-468D-BD32-D2DD4CE7342A}"/>
              </a:ext>
            </a:extLst>
          </p:cNvPr>
          <p:cNvGraphicFramePr>
            <a:graphicFrameLocks noChangeAspect="1"/>
          </p:cNvGraphicFramePr>
          <p:nvPr>
            <p:extLst>
              <p:ext uri="{D42A27DB-BD31-4B8C-83A1-F6EECF244321}">
                <p14:modId xmlns:p14="http://schemas.microsoft.com/office/powerpoint/2010/main" val="4024325702"/>
              </p:ext>
            </p:extLst>
          </p:nvPr>
        </p:nvGraphicFramePr>
        <p:xfrm>
          <a:off x="6004175" y="1993225"/>
          <a:ext cx="5479269" cy="4278565"/>
        </p:xfrm>
        <a:graphic>
          <a:graphicData uri="http://schemas.openxmlformats.org/presentationml/2006/ole">
            <mc:AlternateContent xmlns:mc="http://schemas.openxmlformats.org/markup-compatibility/2006">
              <mc:Choice xmlns:v="urn:schemas-microsoft-com:vml" Requires="v">
                <p:oleObj spid="_x0000_s6165" name="Immagine bitmap" r:id="rId7" imgW="7790476" imgH="6058746" progId="Paint.Picture">
                  <p:embed/>
                </p:oleObj>
              </mc:Choice>
              <mc:Fallback>
                <p:oleObj name="Immagine bitmap" r:id="rId7" imgW="7790476" imgH="6058746"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4175" y="1993225"/>
                        <a:ext cx="5479269" cy="427856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654843" y="2001961"/>
            <a:ext cx="3902076" cy="523200"/>
          </a:xfrm>
          <a:prstGeom prst="rect">
            <a:avLst/>
          </a:prstGeom>
          <a:noFill/>
          <a:ln>
            <a:noFill/>
          </a:ln>
        </p:spPr>
        <p:txBody>
          <a:bodyPr spcFirstLastPara="1" wrap="square" lIns="45700" tIns="45700" rIns="45700" bIns="45700" anchor="t" anchorCtr="0">
            <a:noAutofit/>
          </a:bodyPr>
          <a:lstStyle/>
          <a:p>
            <a:pPr lvl="0" algn="r">
              <a:buSzPts val="2800"/>
            </a:pPr>
            <a:r>
              <a:rPr lang="mk-MK" sz="20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000" b="1" dirty="0">
                <a:latin typeface="Arial" panose="020B0604020202020204" pitchFamily="34" charset="0"/>
                <a:ea typeface="Arial Rounded"/>
                <a:cs typeface="Arial" panose="020B0604020202020204" pitchFamily="34" charset="0"/>
                <a:sym typeface="Arial Rounded"/>
              </a:rPr>
              <a:t>Креирање Пивот табела</a:t>
            </a:r>
            <a:endParaRPr lang="mk-MK" sz="20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2" y="2358976"/>
            <a:ext cx="3703638" cy="3839700"/>
          </a:xfrm>
          <a:prstGeom prst="rect">
            <a:avLst/>
          </a:prstGeom>
          <a:noFill/>
          <a:ln>
            <a:noFill/>
          </a:ln>
        </p:spPr>
        <p:txBody>
          <a:bodyPr spcFirstLastPara="1" wrap="square" lIns="91425" tIns="91425" rIns="91425" bIns="91425" anchor="t" anchorCtr="0">
            <a:noAutofit/>
          </a:bodyPr>
          <a:lstStyle/>
          <a:p>
            <a:endParaRPr lang="mk-MK" sz="2000" dirty="0" smtClean="0"/>
          </a:p>
          <a:p>
            <a:endParaRPr lang="mk-MK" sz="2000" dirty="0"/>
          </a:p>
          <a:p>
            <a:r>
              <a:rPr lang="en-US" sz="2000" dirty="0" err="1" smtClean="0"/>
              <a:t>Можете</a:t>
            </a:r>
            <a:r>
              <a:rPr lang="en-US" sz="2000" dirty="0" smtClean="0"/>
              <a:t> </a:t>
            </a:r>
            <a:r>
              <a:rPr lang="en-US" sz="2000" dirty="0" err="1"/>
              <a:t>да</a:t>
            </a:r>
            <a:r>
              <a:rPr lang="en-US" sz="2000" dirty="0"/>
              <a:t> </a:t>
            </a:r>
            <a:r>
              <a:rPr lang="en-US" sz="2000" dirty="0" err="1"/>
              <a:t>додадете</a:t>
            </a:r>
            <a:r>
              <a:rPr lang="en-US" sz="2000" dirty="0"/>
              <a:t> </a:t>
            </a:r>
            <a:r>
              <a:rPr lang="en-US" sz="2000" dirty="0" err="1"/>
              <a:t>филтри</a:t>
            </a:r>
            <a:r>
              <a:rPr lang="en-US" sz="2000" dirty="0"/>
              <a:t> </a:t>
            </a:r>
            <a:r>
              <a:rPr lang="en-US" sz="2000" dirty="0" err="1"/>
              <a:t>следејќи</a:t>
            </a:r>
            <a:r>
              <a:rPr lang="en-US" sz="2000" dirty="0"/>
              <a:t> </a:t>
            </a:r>
            <a:r>
              <a:rPr lang="en-US" sz="2000" dirty="0" err="1"/>
              <a:t>го</a:t>
            </a:r>
            <a:r>
              <a:rPr lang="en-US" sz="2000" dirty="0"/>
              <a:t> </a:t>
            </a:r>
            <a:r>
              <a:rPr lang="en-US" sz="2000" dirty="0" err="1"/>
              <a:t>претходниот</a:t>
            </a:r>
            <a:r>
              <a:rPr lang="en-US" sz="2000" dirty="0"/>
              <a:t> </a:t>
            </a:r>
            <a:r>
              <a:rPr lang="en-US" sz="2000" dirty="0" err="1"/>
              <a:t>чекор</a:t>
            </a:r>
            <a:r>
              <a:rPr lang="en-US" sz="2000" dirty="0"/>
              <a:t> </a:t>
            </a:r>
            <a:r>
              <a:rPr lang="en-US" sz="2000" dirty="0" err="1"/>
              <a:t>за</a:t>
            </a:r>
            <a:r>
              <a:rPr lang="en-US" sz="2000" dirty="0"/>
              <a:t> </a:t>
            </a:r>
            <a:r>
              <a:rPr lang="en-US" sz="2000" dirty="0" err="1"/>
              <a:t>пивот</a:t>
            </a:r>
            <a:r>
              <a:rPr lang="en-US" sz="2000" dirty="0"/>
              <a:t> </a:t>
            </a:r>
            <a:r>
              <a:rPr lang="en-US" sz="2000" dirty="0" err="1"/>
              <a:t>табела</a:t>
            </a:r>
            <a:r>
              <a:rPr lang="en-US" sz="2000" dirty="0" smtClean="0"/>
              <a:t>.</a:t>
            </a:r>
            <a:endParaRPr lang="mk-MK" sz="2000" dirty="0"/>
          </a:p>
          <a:p>
            <a:r>
              <a:rPr lang="en-US" sz="2000" dirty="0" err="1" smtClean="0"/>
              <a:t>Со</a:t>
            </a:r>
            <a:r>
              <a:rPr lang="en-US" sz="2000" dirty="0" smtClean="0"/>
              <a:t> </a:t>
            </a:r>
            <a:r>
              <a:rPr lang="en-US" sz="2000" dirty="0" err="1"/>
              <a:t>додавање</a:t>
            </a:r>
            <a:r>
              <a:rPr lang="en-US" sz="2000" dirty="0"/>
              <a:t> </a:t>
            </a:r>
            <a:r>
              <a:rPr lang="en-US" sz="2000" dirty="0" err="1"/>
              <a:t>на</a:t>
            </a:r>
            <a:r>
              <a:rPr lang="en-US" sz="2000" dirty="0"/>
              <a:t> </a:t>
            </a:r>
            <a:r>
              <a:rPr lang="en-US" sz="2000" dirty="0" err="1"/>
              <a:t>филтерот</a:t>
            </a:r>
            <a:r>
              <a:rPr lang="en-US" sz="2000" dirty="0"/>
              <a:t> </a:t>
            </a:r>
            <a:r>
              <a:rPr lang="en-US" sz="2000" dirty="0" err="1"/>
              <a:t>во</a:t>
            </a:r>
            <a:r>
              <a:rPr lang="en-US" sz="2000" dirty="0"/>
              <a:t> </a:t>
            </a:r>
            <a:r>
              <a:rPr lang="en-US" sz="2000" dirty="0" err="1"/>
              <a:t>пивот</a:t>
            </a:r>
            <a:r>
              <a:rPr lang="en-US" sz="2000" dirty="0"/>
              <a:t> </a:t>
            </a:r>
            <a:r>
              <a:rPr lang="en-US" sz="2000" dirty="0" err="1"/>
              <a:t>табела</a:t>
            </a:r>
            <a:r>
              <a:rPr lang="en-US" sz="2000" dirty="0"/>
              <a:t>, </a:t>
            </a:r>
            <a:r>
              <a:rPr lang="en-US" sz="2000" dirty="0" err="1"/>
              <a:t>ќе</a:t>
            </a:r>
            <a:r>
              <a:rPr lang="en-US" sz="2000" dirty="0"/>
              <a:t> </a:t>
            </a:r>
            <a:r>
              <a:rPr lang="en-US" sz="2000" dirty="0" err="1"/>
              <a:t>додадете</a:t>
            </a:r>
            <a:r>
              <a:rPr lang="en-US" sz="2000" dirty="0"/>
              <a:t> </a:t>
            </a:r>
            <a:r>
              <a:rPr lang="en-US" sz="2000" dirty="0" err="1"/>
              <a:t>филтер</a:t>
            </a:r>
            <a:r>
              <a:rPr lang="en-US" sz="2000" dirty="0"/>
              <a:t> и </a:t>
            </a:r>
            <a:r>
              <a:rPr lang="en-US" sz="2000" dirty="0" err="1"/>
              <a:t>на</a:t>
            </a:r>
            <a:r>
              <a:rPr lang="en-US" sz="2000" dirty="0"/>
              <a:t> </a:t>
            </a:r>
            <a:r>
              <a:rPr lang="mk-MK" sz="2000" dirty="0" smtClean="0"/>
              <a:t>графикот</a:t>
            </a:r>
            <a:r>
              <a:rPr lang="en-US" sz="2000" dirty="0" smtClean="0"/>
              <a:t>.</a:t>
            </a:r>
            <a:endParaRPr lang="en-US" sz="2000" dirty="0"/>
          </a:p>
          <a:p>
            <a:pPr marL="0" lvl="0" indent="0" algn="l" rtl="0">
              <a:spcBef>
                <a:spcPts val="1200"/>
              </a:spcBef>
              <a:spcAft>
                <a:spcPts val="0"/>
              </a:spcAft>
              <a:buNone/>
            </a:pPr>
            <a:endParaRPr sz="2000" b="1" dirty="0"/>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5FFC344A-3CEF-4A52-9F65-E81DD412C1D3}"/>
              </a:ext>
            </a:extLst>
          </p:cNvPr>
          <p:cNvGraphicFramePr>
            <a:graphicFrameLocks noChangeAspect="1"/>
          </p:cNvGraphicFramePr>
          <p:nvPr>
            <p:extLst>
              <p:ext uri="{D42A27DB-BD31-4B8C-83A1-F6EECF244321}">
                <p14:modId xmlns:p14="http://schemas.microsoft.com/office/powerpoint/2010/main" val="1865526136"/>
              </p:ext>
            </p:extLst>
          </p:nvPr>
        </p:nvGraphicFramePr>
        <p:xfrm>
          <a:off x="4623498" y="2055975"/>
          <a:ext cx="6768378" cy="3750897"/>
        </p:xfrm>
        <a:graphic>
          <a:graphicData uri="http://schemas.openxmlformats.org/presentationml/2006/ole">
            <mc:AlternateContent xmlns:mc="http://schemas.openxmlformats.org/markup-compatibility/2006">
              <mc:Choice xmlns:v="urn:schemas-microsoft-com:vml" Requires="v">
                <p:oleObj spid="_x0000_s7189" name="Immagine bitmap" r:id="rId7" imgW="7542857" imgH="4210638" progId="Paint.Picture">
                  <p:embed/>
                </p:oleObj>
              </mc:Choice>
              <mc:Fallback>
                <p:oleObj name="Immagine bitmap" r:id="rId7" imgW="7542857" imgH="4210638"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3498" y="2055975"/>
                        <a:ext cx="6768378" cy="3750897"/>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500"/>
            <a:ext cx="3902076" cy="523200"/>
          </a:xfrm>
          <a:prstGeom prst="rect">
            <a:avLst/>
          </a:prstGeom>
          <a:noFill/>
          <a:ln>
            <a:noFill/>
          </a:ln>
        </p:spPr>
        <p:txBody>
          <a:bodyPr spcFirstLastPara="1" wrap="square" lIns="45700" tIns="45700" rIns="45700" bIns="45700" anchor="t" anchorCtr="0">
            <a:noAutofit/>
          </a:bodyPr>
          <a:lstStyle/>
          <a:p>
            <a:pPr lvl="0" algn="r">
              <a:buSzPts val="2800"/>
            </a:pPr>
            <a:r>
              <a:rPr lang="mk-MK" sz="20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000" b="1" dirty="0">
                <a:latin typeface="Arial" panose="020B0604020202020204" pitchFamily="34" charset="0"/>
                <a:ea typeface="Arial Rounded"/>
                <a:cs typeface="Arial" panose="020B0604020202020204" pitchFamily="34" charset="0"/>
                <a:sym typeface="Arial Rounded"/>
              </a:rPr>
              <a:t>Креирање Пивот табела</a:t>
            </a:r>
            <a:endParaRPr lang="mk-MK" sz="20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7016939" cy="3054077"/>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en-US" sz="1600" dirty="0" err="1"/>
              <a:t>Најкул</a:t>
            </a:r>
            <a:r>
              <a:rPr lang="en-US" sz="1600" dirty="0"/>
              <a:t> </a:t>
            </a:r>
            <a:r>
              <a:rPr lang="en-US" sz="1600" dirty="0" err="1"/>
              <a:t>работа</a:t>
            </a:r>
            <a:r>
              <a:rPr lang="en-US" sz="1600" dirty="0"/>
              <a:t> </a:t>
            </a:r>
            <a:r>
              <a:rPr lang="en-US" sz="1600" dirty="0" err="1"/>
              <a:t>во</a:t>
            </a:r>
            <a:r>
              <a:rPr lang="en-US" sz="1600" dirty="0"/>
              <a:t> </a:t>
            </a:r>
            <a:r>
              <a:rPr lang="en-US" sz="1600" dirty="0" err="1"/>
              <a:t>пивот</a:t>
            </a:r>
            <a:r>
              <a:rPr lang="en-US" sz="1600" dirty="0"/>
              <a:t> </a:t>
            </a:r>
            <a:r>
              <a:rPr lang="en-US" sz="1600" dirty="0" err="1"/>
              <a:t>табелата</a:t>
            </a:r>
            <a:r>
              <a:rPr lang="en-US" sz="1600" dirty="0"/>
              <a:t> е </a:t>
            </a:r>
            <a:r>
              <a:rPr lang="en-US" sz="1600" dirty="0" err="1"/>
              <a:t>секако</a:t>
            </a:r>
            <a:r>
              <a:rPr lang="en-US" sz="1600" dirty="0"/>
              <a:t> </a:t>
            </a:r>
            <a:r>
              <a:rPr lang="en-US" sz="1600" dirty="0" err="1"/>
              <a:t>нејзината</a:t>
            </a:r>
            <a:r>
              <a:rPr lang="en-US" sz="1600" dirty="0"/>
              <a:t> </a:t>
            </a:r>
            <a:r>
              <a:rPr lang="en-US" sz="1600" dirty="0" err="1"/>
              <a:t>динамичност!Динамично</a:t>
            </a:r>
            <a:r>
              <a:rPr lang="en-US" sz="1600" dirty="0"/>
              <a:t> </a:t>
            </a:r>
            <a:r>
              <a:rPr lang="en-US" sz="1600" dirty="0" err="1"/>
              <a:t>значи</a:t>
            </a:r>
            <a:r>
              <a:rPr lang="en-US" sz="1600" dirty="0"/>
              <a:t> </a:t>
            </a:r>
            <a:r>
              <a:rPr lang="en-US" sz="1600" dirty="0" err="1"/>
              <a:t>дека</a:t>
            </a:r>
            <a:r>
              <a:rPr lang="en-US" sz="1600" dirty="0"/>
              <a:t> </a:t>
            </a:r>
            <a:r>
              <a:rPr lang="en-US" sz="1600" dirty="0" err="1"/>
              <a:t>може</a:t>
            </a:r>
            <a:r>
              <a:rPr lang="en-US" sz="1600" dirty="0"/>
              <a:t> </a:t>
            </a:r>
            <a:r>
              <a:rPr lang="en-US" sz="1600" dirty="0" err="1"/>
              <a:t>автоматски</a:t>
            </a:r>
            <a:r>
              <a:rPr lang="en-US" sz="1600" dirty="0"/>
              <a:t> </a:t>
            </a:r>
            <a:r>
              <a:rPr lang="en-US" sz="1600" dirty="0" err="1"/>
              <a:t>да</a:t>
            </a:r>
            <a:r>
              <a:rPr lang="en-US" sz="1600" dirty="0"/>
              <a:t> </a:t>
            </a:r>
            <a:r>
              <a:rPr lang="en-US" sz="1600" dirty="0" err="1"/>
              <a:t>се</a:t>
            </a:r>
            <a:r>
              <a:rPr lang="en-US" sz="1600" dirty="0"/>
              <a:t> </a:t>
            </a:r>
            <a:r>
              <a:rPr lang="en-US" sz="1600" dirty="0" err="1"/>
              <a:t>ажурира.Да</a:t>
            </a:r>
            <a:r>
              <a:rPr lang="en-US" sz="1600" dirty="0"/>
              <a:t> </a:t>
            </a:r>
            <a:r>
              <a:rPr lang="en-US" sz="1600" dirty="0" err="1"/>
              <a:t>речеме</a:t>
            </a:r>
            <a:r>
              <a:rPr lang="en-US" sz="1600" dirty="0"/>
              <a:t> </a:t>
            </a:r>
            <a:r>
              <a:rPr lang="en-US" sz="1600" dirty="0" err="1"/>
              <a:t>дека</a:t>
            </a:r>
            <a:r>
              <a:rPr lang="en-US" sz="1600" dirty="0"/>
              <a:t> </a:t>
            </a:r>
            <a:r>
              <a:rPr lang="en-US" sz="1600" dirty="0" err="1"/>
              <a:t>можеби</a:t>
            </a:r>
            <a:r>
              <a:rPr lang="en-US" sz="1600" dirty="0"/>
              <a:t> </a:t>
            </a:r>
            <a:r>
              <a:rPr lang="en-US" sz="1600" dirty="0" err="1"/>
              <a:t>треба</a:t>
            </a:r>
            <a:r>
              <a:rPr lang="en-US" sz="1600" dirty="0"/>
              <a:t> </a:t>
            </a:r>
            <a:r>
              <a:rPr lang="en-US" sz="1600" dirty="0" err="1"/>
              <a:t>да</a:t>
            </a:r>
            <a:r>
              <a:rPr lang="en-US" sz="1600" dirty="0"/>
              <a:t> </a:t>
            </a:r>
            <a:r>
              <a:rPr lang="en-US" sz="1600" dirty="0" err="1"/>
              <a:t>додадете</a:t>
            </a:r>
            <a:r>
              <a:rPr lang="en-US" sz="1600" dirty="0"/>
              <a:t> </a:t>
            </a:r>
            <a:r>
              <a:rPr lang="en-US" sz="1600" dirty="0" err="1"/>
              <a:t>дополнителни</a:t>
            </a:r>
            <a:r>
              <a:rPr lang="en-US" sz="1600" dirty="0"/>
              <a:t> </a:t>
            </a:r>
            <a:r>
              <a:rPr lang="en-US" sz="1600" dirty="0" err="1"/>
              <a:t>податоци</a:t>
            </a:r>
            <a:r>
              <a:rPr lang="en-US" sz="1600" dirty="0"/>
              <a:t> (</a:t>
            </a:r>
            <a:r>
              <a:rPr lang="en-US" sz="1600" dirty="0" err="1"/>
              <a:t>можеби</a:t>
            </a:r>
            <a:r>
              <a:rPr lang="en-US" sz="1600" dirty="0"/>
              <a:t>, </a:t>
            </a:r>
            <a:r>
              <a:rPr lang="en-US" sz="1600" dirty="0" err="1"/>
              <a:t>понови</a:t>
            </a:r>
            <a:r>
              <a:rPr lang="en-US" sz="1600" dirty="0"/>
              <a:t> </a:t>
            </a:r>
            <a:r>
              <a:rPr lang="en-US" sz="1600" dirty="0" err="1"/>
              <a:t>податоци</a:t>
            </a:r>
            <a:r>
              <a:rPr lang="en-US" sz="1600" dirty="0"/>
              <a:t>) </a:t>
            </a:r>
            <a:r>
              <a:rPr lang="en-US" sz="1600" dirty="0" err="1"/>
              <a:t>на</a:t>
            </a:r>
            <a:r>
              <a:rPr lang="en-US" sz="1600" dirty="0"/>
              <a:t> </a:t>
            </a:r>
            <a:r>
              <a:rPr lang="en-US" sz="1600" dirty="0" err="1"/>
              <a:t>вашата</a:t>
            </a:r>
            <a:r>
              <a:rPr lang="en-US" sz="1600" dirty="0"/>
              <a:t> </a:t>
            </a:r>
            <a:r>
              <a:rPr lang="en-US" sz="1600" dirty="0" err="1"/>
              <a:t>табела</a:t>
            </a:r>
            <a:r>
              <a:rPr lang="en-US" sz="1600" dirty="0"/>
              <a:t>: </a:t>
            </a:r>
            <a:r>
              <a:rPr lang="en-US" sz="1600" dirty="0" err="1"/>
              <a:t>ќе</a:t>
            </a:r>
            <a:r>
              <a:rPr lang="en-US" sz="1600" dirty="0"/>
              <a:t> </a:t>
            </a:r>
            <a:r>
              <a:rPr lang="en-US" sz="1600" dirty="0" err="1"/>
              <a:t>додадете</a:t>
            </a:r>
            <a:r>
              <a:rPr lang="en-US" sz="1600" dirty="0"/>
              <a:t> </a:t>
            </a:r>
            <a:r>
              <a:rPr lang="en-US" sz="1600" dirty="0" err="1"/>
              <a:t>редови</a:t>
            </a:r>
            <a:r>
              <a:rPr lang="en-US" sz="1600" dirty="0"/>
              <a:t> (</a:t>
            </a:r>
            <a:r>
              <a:rPr lang="en-US" sz="1600" dirty="0" err="1"/>
              <a:t>т.е</a:t>
            </a:r>
            <a:r>
              <a:rPr lang="en-US" sz="1600" dirty="0"/>
              <a:t>. </a:t>
            </a:r>
            <a:r>
              <a:rPr lang="en-US" sz="1600" dirty="0" err="1"/>
              <a:t>набљудувања</a:t>
            </a:r>
            <a:r>
              <a:rPr lang="en-US" sz="1600" dirty="0"/>
              <a:t>) </a:t>
            </a:r>
            <a:r>
              <a:rPr lang="en-US" sz="1600" dirty="0" err="1"/>
              <a:t>на</a:t>
            </a:r>
            <a:r>
              <a:rPr lang="en-US" sz="1600" dirty="0"/>
              <a:t> </a:t>
            </a:r>
            <a:r>
              <a:rPr lang="en-US" sz="1600" dirty="0" err="1"/>
              <a:t>вашата</a:t>
            </a:r>
            <a:r>
              <a:rPr lang="en-US" sz="1600" dirty="0"/>
              <a:t> </a:t>
            </a:r>
            <a:r>
              <a:rPr lang="en-US" sz="1600" dirty="0" err="1"/>
              <a:t>сурова</a:t>
            </a:r>
            <a:r>
              <a:rPr lang="en-US" sz="1600" dirty="0"/>
              <a:t> </a:t>
            </a:r>
            <a:r>
              <a:rPr lang="en-US" sz="1600" dirty="0" err="1"/>
              <a:t>табела</a:t>
            </a:r>
            <a:r>
              <a:rPr lang="en-US" sz="1600" dirty="0"/>
              <a:t> (</a:t>
            </a:r>
            <a:r>
              <a:rPr lang="en-US" sz="1600" dirty="0" err="1"/>
              <a:t>онаа</a:t>
            </a:r>
            <a:r>
              <a:rPr lang="en-US" sz="1600" dirty="0"/>
              <a:t> </a:t>
            </a:r>
            <a:r>
              <a:rPr lang="en-US" sz="1600" dirty="0" err="1"/>
              <a:t>што</a:t>
            </a:r>
            <a:r>
              <a:rPr lang="en-US" sz="1600" dirty="0"/>
              <a:t> </a:t>
            </a:r>
            <a:r>
              <a:rPr lang="en-US" sz="1600" dirty="0" err="1"/>
              <a:t>ги</a:t>
            </a:r>
            <a:r>
              <a:rPr lang="en-US" sz="1600" dirty="0"/>
              <a:t> </a:t>
            </a:r>
            <a:r>
              <a:rPr lang="en-US" sz="1600" dirty="0" err="1"/>
              <a:t>содржи</a:t>
            </a:r>
            <a:r>
              <a:rPr lang="en-US" sz="1600" dirty="0"/>
              <a:t> </a:t>
            </a:r>
            <a:r>
              <a:rPr lang="en-US" sz="1600" dirty="0" err="1"/>
              <a:t>оригиналните</a:t>
            </a:r>
            <a:r>
              <a:rPr lang="en-US" sz="1600" dirty="0"/>
              <a:t>, </a:t>
            </a:r>
            <a:r>
              <a:rPr lang="en-US" sz="1600" dirty="0" err="1"/>
              <a:t>индивидуални</a:t>
            </a:r>
            <a:r>
              <a:rPr lang="en-US" sz="1600" dirty="0"/>
              <a:t> </a:t>
            </a:r>
            <a:r>
              <a:rPr lang="en-US" sz="1600" dirty="0" err="1"/>
              <a:t>податоци</a:t>
            </a:r>
            <a:r>
              <a:rPr lang="en-US" sz="1600" dirty="0"/>
              <a:t>).</a:t>
            </a:r>
            <a:r>
              <a:rPr lang="en-US" sz="1600" dirty="0" err="1"/>
              <a:t>Откако</a:t>
            </a:r>
            <a:r>
              <a:rPr lang="en-US" sz="1600" dirty="0"/>
              <a:t> </a:t>
            </a:r>
            <a:r>
              <a:rPr lang="en-US" sz="1600" dirty="0" err="1"/>
              <a:t>ќе</a:t>
            </a:r>
            <a:r>
              <a:rPr lang="en-US" sz="1600" dirty="0"/>
              <a:t> </a:t>
            </a:r>
            <a:r>
              <a:rPr lang="en-US" sz="1600" dirty="0" err="1"/>
              <a:t>го</a:t>
            </a:r>
            <a:r>
              <a:rPr lang="en-US" sz="1600" dirty="0"/>
              <a:t> </a:t>
            </a:r>
            <a:r>
              <a:rPr lang="en-US" sz="1600" dirty="0" err="1"/>
              <a:t>сторите</a:t>
            </a:r>
            <a:r>
              <a:rPr lang="en-US" sz="1600" dirty="0"/>
              <a:t> </a:t>
            </a:r>
            <a:r>
              <a:rPr lang="en-US" sz="1600" dirty="0" err="1"/>
              <a:t>тоа</a:t>
            </a:r>
            <a:r>
              <a:rPr lang="en-US" sz="1600" dirty="0"/>
              <a:t>, </a:t>
            </a:r>
            <a:r>
              <a:rPr lang="en-US" sz="1600" dirty="0" err="1"/>
              <a:t>сè</a:t>
            </a:r>
            <a:r>
              <a:rPr lang="en-US" sz="1600" dirty="0"/>
              <a:t> </a:t>
            </a:r>
            <a:r>
              <a:rPr lang="en-US" sz="1600" dirty="0" err="1"/>
              <a:t>што</a:t>
            </a:r>
            <a:r>
              <a:rPr lang="en-US" sz="1600" dirty="0"/>
              <a:t> </a:t>
            </a:r>
            <a:r>
              <a:rPr lang="en-US" sz="1600" dirty="0" err="1"/>
              <a:t>треба</a:t>
            </a:r>
            <a:r>
              <a:rPr lang="en-US" sz="1600" dirty="0"/>
              <a:t> </a:t>
            </a:r>
            <a:r>
              <a:rPr lang="en-US" sz="1600" dirty="0" err="1"/>
              <a:t>да</a:t>
            </a:r>
            <a:r>
              <a:rPr lang="en-US" sz="1600" dirty="0"/>
              <a:t> </a:t>
            </a:r>
            <a:r>
              <a:rPr lang="en-US" sz="1600" dirty="0" err="1"/>
              <a:t>направите</a:t>
            </a:r>
            <a:r>
              <a:rPr lang="en-US" sz="1600" dirty="0"/>
              <a:t> е </a:t>
            </a:r>
            <a:r>
              <a:rPr lang="en-US" sz="1600" dirty="0" err="1"/>
              <a:t>да</a:t>
            </a:r>
            <a:r>
              <a:rPr lang="en-US" sz="1600" dirty="0"/>
              <a:t> </a:t>
            </a:r>
            <a:r>
              <a:rPr lang="en-US" sz="1600" dirty="0" err="1"/>
              <a:t>го</a:t>
            </a:r>
            <a:r>
              <a:rPr lang="en-US" sz="1600" dirty="0"/>
              <a:t> </a:t>
            </a:r>
            <a:r>
              <a:rPr lang="en-US" sz="1600" dirty="0" err="1"/>
              <a:t>смените</a:t>
            </a:r>
            <a:r>
              <a:rPr lang="en-US" sz="1600" dirty="0"/>
              <a:t> </a:t>
            </a:r>
            <a:r>
              <a:rPr lang="en-US" sz="1600" dirty="0" err="1"/>
              <a:t>изворот</a:t>
            </a:r>
            <a:r>
              <a:rPr lang="en-US" sz="1600" dirty="0"/>
              <a:t> </a:t>
            </a:r>
            <a:r>
              <a:rPr lang="en-US" sz="1600" dirty="0" err="1"/>
              <a:t>на</a:t>
            </a:r>
            <a:r>
              <a:rPr lang="en-US" sz="1600" dirty="0"/>
              <a:t> </a:t>
            </a:r>
            <a:r>
              <a:rPr lang="en-US" sz="1600" dirty="0" err="1"/>
              <a:t>податоци</a:t>
            </a:r>
            <a:r>
              <a:rPr lang="en-US" sz="1600" dirty="0"/>
              <a:t>(Data source) (</a:t>
            </a:r>
            <a:r>
              <a:rPr lang="en-US" sz="1600" dirty="0" err="1"/>
              <a:t>со</a:t>
            </a:r>
            <a:r>
              <a:rPr lang="en-US" sz="1600" dirty="0"/>
              <a:t> </a:t>
            </a:r>
            <a:r>
              <a:rPr lang="en-US" sz="1600" dirty="0" err="1"/>
              <a:t>проширување</a:t>
            </a:r>
            <a:r>
              <a:rPr lang="en-US" sz="1600" dirty="0"/>
              <a:t> </a:t>
            </a:r>
            <a:r>
              <a:rPr lang="en-US" sz="1600" dirty="0" err="1"/>
              <a:t>на</a:t>
            </a:r>
            <a:r>
              <a:rPr lang="en-US" sz="1600" dirty="0"/>
              <a:t> </a:t>
            </a:r>
            <a:r>
              <a:rPr lang="en-US" sz="1600" dirty="0" err="1"/>
              <a:t>избраната</a:t>
            </a:r>
            <a:r>
              <a:rPr lang="en-US" sz="1600" dirty="0"/>
              <a:t> </a:t>
            </a:r>
            <a:r>
              <a:rPr lang="en-US" sz="1600" dirty="0" err="1"/>
              <a:t>област</a:t>
            </a:r>
            <a:r>
              <a:rPr lang="en-US" sz="1600" dirty="0"/>
              <a:t> </a:t>
            </a:r>
            <a:r>
              <a:rPr lang="en-US" sz="1600" dirty="0" err="1"/>
              <a:t>до</a:t>
            </a:r>
            <a:r>
              <a:rPr lang="en-US" sz="1600" dirty="0"/>
              <a:t> </a:t>
            </a:r>
            <a:r>
              <a:rPr lang="en-US" sz="1600" dirty="0" err="1"/>
              <a:t>додадените</a:t>
            </a:r>
            <a:r>
              <a:rPr lang="en-US" sz="1600" dirty="0"/>
              <a:t> </a:t>
            </a:r>
            <a:r>
              <a:rPr lang="en-US" sz="1600" dirty="0" err="1"/>
              <a:t>редови</a:t>
            </a:r>
            <a:r>
              <a:rPr lang="en-US" sz="1600" dirty="0"/>
              <a:t>).</a:t>
            </a:r>
            <a:endParaRPr sz="1600" b="1" dirty="0">
              <a:latin typeface="Arial" panose="020B0604020202020204" pitchFamily="34" charset="0"/>
              <a:cs typeface="Arial" panose="020B0604020202020204" pitchFamily="34" charset="0"/>
            </a:endParaRP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Picture 8">
            <a:extLst>
              <a:ext uri="{FF2B5EF4-FFF2-40B4-BE49-F238E27FC236}">
                <a16:creationId xmlns:a16="http://schemas.microsoft.com/office/drawing/2014/main" id="{7CB01FA7-2F6C-4E4F-AF69-6A39744B739A}"/>
              </a:ext>
            </a:extLst>
          </p:cNvPr>
          <p:cNvPicPr>
            <a:picLocks noChangeAspect="1"/>
          </p:cNvPicPr>
          <p:nvPr/>
        </p:nvPicPr>
        <p:blipFill rotWithShape="1">
          <a:blip r:embed="rId6"/>
          <a:srcRect l="43115" r="35908"/>
          <a:stretch/>
        </p:blipFill>
        <p:spPr>
          <a:xfrm>
            <a:off x="7771001" y="2196725"/>
            <a:ext cx="3666937" cy="3312000"/>
          </a:xfrm>
          <a:prstGeom prst="rect">
            <a:avLst/>
          </a:prstGeom>
        </p:spPr>
      </p:pic>
    </p:spTree>
    <p:extLst>
      <p:ext uri="{BB962C8B-B14F-4D97-AF65-F5344CB8AC3E}">
        <p14:creationId xmlns:p14="http://schemas.microsoft.com/office/powerpoint/2010/main" val="10748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53637bb0de_1_2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62" name="Google Shape;62;g53637bb0de_1_2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63" name="Google Shape;63;g53637bb0de_1_2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65" name="Google Shape;65;g53637bb0de_1_22"/>
          <p:cNvSpPr txBox="1"/>
          <p:nvPr/>
        </p:nvSpPr>
        <p:spPr>
          <a:xfrm>
            <a:off x="293675" y="2337900"/>
            <a:ext cx="5616600" cy="3271200"/>
          </a:xfrm>
          <a:prstGeom prst="rect">
            <a:avLst/>
          </a:prstGeom>
          <a:noFill/>
          <a:ln>
            <a:noFill/>
          </a:ln>
        </p:spPr>
        <p:txBody>
          <a:bodyPr spcFirstLastPara="1" wrap="square" lIns="45700" tIns="45700" rIns="45700" bIns="45700" anchor="t" anchorCtr="0">
            <a:noAutofit/>
          </a:bodyPr>
          <a:lstStyle/>
          <a:p>
            <a:r>
              <a:rPr lang="it-IT" sz="2400" dirty="0"/>
              <a:t>Декодирање на територијата значи анализа на пазарот со цел да се обезбеди иднина на деловна идеја. Потенцијалната големина на пазарот ги дефинира можностите на пазарот: знаењето за моменталната база на клиенти овозможува побезбеден избор.</a:t>
            </a:r>
            <a:endParaRPr lang="en-US" sz="2400" dirty="0"/>
          </a:p>
          <a:p>
            <a:pPr marL="0" lvl="0" indent="0" algn="just" rtl="0">
              <a:lnSpc>
                <a:spcPct val="150000"/>
              </a:lnSpc>
              <a:spcBef>
                <a:spcPts val="0"/>
              </a:spcBef>
              <a:spcAft>
                <a:spcPts val="0"/>
              </a:spcAft>
              <a:buNone/>
            </a:pPr>
            <a:endParaRPr sz="1800" dirty="0">
              <a:solidFill>
                <a:srgbClr val="0D0D0D"/>
              </a:solidFill>
            </a:endParaRPr>
          </a:p>
        </p:txBody>
      </p:sp>
      <p:pic>
        <p:nvPicPr>
          <p:cNvPr id="66" name="Google Shape;66;g53637bb0de_1_22"/>
          <p:cNvPicPr preferRelativeResize="0"/>
          <p:nvPr/>
        </p:nvPicPr>
        <p:blipFill>
          <a:blip r:embed="rId6">
            <a:alphaModFix/>
          </a:blip>
          <a:stretch>
            <a:fillRect/>
          </a:stretch>
        </p:blipFill>
        <p:spPr>
          <a:xfrm>
            <a:off x="6103495" y="2337900"/>
            <a:ext cx="5255080" cy="3487625"/>
          </a:xfrm>
          <a:prstGeom prst="rect">
            <a:avLst/>
          </a:prstGeom>
          <a:noFill/>
          <a:ln>
            <a:noFill/>
          </a:ln>
        </p:spPr>
      </p:pic>
      <p:sp>
        <p:nvSpPr>
          <p:cNvPr id="3" name="Google Shape;55;g53637bb0de_1_2">
            <a:extLst>
              <a:ext uri="{FF2B5EF4-FFF2-40B4-BE49-F238E27FC236}">
                <a16:creationId xmlns:a16="http://schemas.microsoft.com/office/drawing/2014/main" id="{B6384738-E3E1-4525-8D2E-21431A5BB0ED}"/>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500"/>
            <a:ext cx="3902076" cy="523200"/>
          </a:xfrm>
          <a:prstGeom prst="rect">
            <a:avLst/>
          </a:prstGeom>
          <a:noFill/>
          <a:ln>
            <a:noFill/>
          </a:ln>
        </p:spPr>
        <p:txBody>
          <a:bodyPr spcFirstLastPara="1" wrap="square" lIns="45700" tIns="45700" rIns="45700" bIns="45700" anchor="t" anchorCtr="0">
            <a:noAutofit/>
          </a:bodyPr>
          <a:lstStyle/>
          <a:p>
            <a:pPr lvl="0" algn="r">
              <a:buSzPts val="2800"/>
            </a:pPr>
            <a:r>
              <a:rPr lang="mk-MK" sz="2000" b="1" dirty="0">
                <a:solidFill>
                  <a:schemeClr val="dk1"/>
                </a:solidFill>
                <a:latin typeface="Arial" panose="020B0604020202020204" pitchFamily="34" charset="0"/>
                <a:ea typeface="Arial Rounded"/>
                <a:cs typeface="Arial" panose="020B0604020202020204" pitchFamily="34" charset="0"/>
                <a:sym typeface="Arial Rounded"/>
              </a:rPr>
              <a:t>2.4. </a:t>
            </a:r>
            <a:r>
              <a:rPr lang="mk-MK" sz="2000" b="1" dirty="0">
                <a:latin typeface="Arial" panose="020B0604020202020204" pitchFamily="34" charset="0"/>
                <a:ea typeface="Arial Rounded"/>
                <a:cs typeface="Arial" panose="020B0604020202020204" pitchFamily="34" charset="0"/>
                <a:sym typeface="Arial Rounded"/>
              </a:rPr>
              <a:t>Креирање Пивот табела</a:t>
            </a:r>
            <a:endParaRPr lang="mk-MK" sz="20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10580690" cy="3054077"/>
          </a:xfrm>
          <a:prstGeom prst="rect">
            <a:avLst/>
          </a:prstGeom>
          <a:noFill/>
          <a:ln>
            <a:noFill/>
          </a:ln>
        </p:spPr>
        <p:txBody>
          <a:bodyPr spcFirstLastPara="1" wrap="square" lIns="91425" tIns="91425" rIns="91425" bIns="91425" anchor="t" anchorCtr="0">
            <a:noAutofit/>
          </a:bodyPr>
          <a:lstStyle/>
          <a:p>
            <a:r>
              <a:rPr lang="en-US" sz="2400" dirty="0" err="1"/>
              <a:t>Овие</a:t>
            </a:r>
            <a:r>
              <a:rPr lang="en-US" sz="2400" dirty="0"/>
              <a:t> </a:t>
            </a:r>
            <a:r>
              <a:rPr lang="en-US" sz="2400" dirty="0" err="1"/>
              <a:t>функции</a:t>
            </a:r>
            <a:r>
              <a:rPr lang="en-US" sz="2400" dirty="0"/>
              <a:t> </a:t>
            </a:r>
            <a:r>
              <a:rPr lang="en-US" sz="2400" dirty="0" err="1"/>
              <a:t>на</a:t>
            </a:r>
            <a:r>
              <a:rPr lang="en-US" sz="2400" dirty="0"/>
              <a:t> Excel </a:t>
            </a:r>
            <a:r>
              <a:rPr lang="en-US" sz="2400" dirty="0" err="1"/>
              <a:t>ве</a:t>
            </a:r>
            <a:r>
              <a:rPr lang="en-US" sz="2400" dirty="0"/>
              <a:t> </a:t>
            </a:r>
            <a:r>
              <a:rPr lang="en-US" sz="2400" dirty="0" err="1"/>
              <a:t>поштедуваат</a:t>
            </a:r>
            <a:r>
              <a:rPr lang="en-US" sz="2400" dirty="0"/>
              <a:t> </a:t>
            </a:r>
            <a:r>
              <a:rPr lang="en-US" sz="2400" dirty="0" err="1"/>
              <a:t>од</a:t>
            </a:r>
            <a:r>
              <a:rPr lang="en-US" sz="2400" dirty="0"/>
              <a:t> </a:t>
            </a:r>
            <a:r>
              <a:rPr lang="en-US" sz="2400" dirty="0" err="1"/>
              <a:t>многу</a:t>
            </a:r>
            <a:r>
              <a:rPr lang="en-US" sz="2400" dirty="0"/>
              <a:t> </a:t>
            </a:r>
            <a:r>
              <a:rPr lang="en-US" sz="2400" dirty="0" err="1"/>
              <a:t>рачна</a:t>
            </a:r>
            <a:r>
              <a:rPr lang="en-US" sz="2400" dirty="0"/>
              <a:t> </a:t>
            </a:r>
            <a:r>
              <a:rPr lang="en-US" sz="2400" dirty="0" err="1"/>
              <a:t>работа</a:t>
            </a:r>
            <a:r>
              <a:rPr lang="en-US" sz="2400" dirty="0"/>
              <a:t>! </a:t>
            </a:r>
            <a:r>
              <a:rPr lang="en-US" sz="2400" dirty="0" err="1"/>
              <a:t>Всушност</a:t>
            </a:r>
            <a:r>
              <a:rPr lang="en-US" sz="2400" dirty="0"/>
              <a:t>, </a:t>
            </a:r>
            <a:r>
              <a:rPr lang="en-US" sz="2400" dirty="0" err="1"/>
              <a:t>штом</a:t>
            </a:r>
            <a:r>
              <a:rPr lang="en-US" sz="2400" dirty="0"/>
              <a:t> </a:t>
            </a:r>
            <a:r>
              <a:rPr lang="en-US" sz="2400" dirty="0" err="1"/>
              <a:t>го</a:t>
            </a:r>
            <a:r>
              <a:rPr lang="en-US" sz="2400" dirty="0"/>
              <a:t> </a:t>
            </a:r>
            <a:r>
              <a:rPr lang="en-US" sz="2400" dirty="0" err="1"/>
              <a:t>ажурирате</a:t>
            </a:r>
            <a:r>
              <a:rPr lang="en-US" sz="2400" dirty="0"/>
              <a:t> </a:t>
            </a:r>
            <a:r>
              <a:rPr lang="en-US" sz="2400" dirty="0" err="1"/>
              <a:t>изворот</a:t>
            </a:r>
            <a:r>
              <a:rPr lang="en-US" sz="2400" dirty="0"/>
              <a:t> </a:t>
            </a:r>
            <a:r>
              <a:rPr lang="en-US" sz="2400" dirty="0" err="1"/>
              <a:t>на</a:t>
            </a:r>
            <a:r>
              <a:rPr lang="en-US" sz="2400" dirty="0"/>
              <a:t> </a:t>
            </a:r>
            <a:r>
              <a:rPr lang="en-US" sz="2400" dirty="0" err="1"/>
              <a:t>податоци</a:t>
            </a:r>
            <a:r>
              <a:rPr lang="en-US" sz="2400" dirty="0"/>
              <a:t> (Data source), </a:t>
            </a:r>
            <a:r>
              <a:rPr lang="en-US" sz="2400" dirty="0" err="1"/>
              <a:t>табеларните</a:t>
            </a:r>
            <a:r>
              <a:rPr lang="en-US" sz="2400" dirty="0"/>
              <a:t> и </a:t>
            </a:r>
            <a:r>
              <a:rPr lang="en-US" sz="2400" dirty="0" err="1"/>
              <a:t>графичките</a:t>
            </a:r>
            <a:r>
              <a:rPr lang="en-US" sz="2400" dirty="0"/>
              <a:t> </a:t>
            </a:r>
            <a:r>
              <a:rPr lang="en-US" sz="2400" dirty="0" err="1"/>
              <a:t>резимеа</a:t>
            </a:r>
            <a:r>
              <a:rPr lang="en-US" sz="2400" dirty="0"/>
              <a:t> </a:t>
            </a:r>
            <a:r>
              <a:rPr lang="en-US" sz="2400" dirty="0" err="1"/>
              <a:t>автоматски</a:t>
            </a:r>
            <a:r>
              <a:rPr lang="en-US" sz="2400" dirty="0"/>
              <a:t> </a:t>
            </a:r>
            <a:r>
              <a:rPr lang="en-US" sz="2400" dirty="0" err="1"/>
              <a:t>ќе</a:t>
            </a:r>
            <a:r>
              <a:rPr lang="en-US" sz="2400" dirty="0"/>
              <a:t> </a:t>
            </a:r>
            <a:r>
              <a:rPr lang="en-US" sz="2400" dirty="0" err="1"/>
              <a:t>се</a:t>
            </a:r>
            <a:r>
              <a:rPr lang="en-US" sz="2400" dirty="0"/>
              <a:t> </a:t>
            </a:r>
            <a:r>
              <a:rPr lang="en-US" sz="2400" dirty="0" err="1"/>
              <a:t>ажурираат</a:t>
            </a:r>
            <a:r>
              <a:rPr lang="en-US" sz="2400" dirty="0"/>
              <a:t>. </a:t>
            </a:r>
            <a:r>
              <a:rPr lang="en-US" sz="2400" dirty="0" err="1"/>
              <a:t>Добивањето</a:t>
            </a:r>
            <a:r>
              <a:rPr lang="en-US" sz="2400" dirty="0"/>
              <a:t> </a:t>
            </a:r>
            <a:r>
              <a:rPr lang="en-US" sz="2400" dirty="0" err="1"/>
              <a:t>значаен</a:t>
            </a:r>
            <a:r>
              <a:rPr lang="en-US" sz="2400" dirty="0"/>
              <a:t> </a:t>
            </a:r>
            <a:r>
              <a:rPr lang="en-US" sz="2400" dirty="0" err="1"/>
              <a:t>увид</a:t>
            </a:r>
            <a:r>
              <a:rPr lang="en-US" sz="2400" dirty="0"/>
              <a:t> </a:t>
            </a:r>
            <a:r>
              <a:rPr lang="en-US" sz="2400" dirty="0" err="1"/>
              <a:t>за</a:t>
            </a:r>
            <a:r>
              <a:rPr lang="en-US" sz="2400" dirty="0"/>
              <a:t> </a:t>
            </a:r>
            <a:r>
              <a:rPr lang="en-US" sz="2400" dirty="0" err="1"/>
              <a:t>тоа</a:t>
            </a:r>
            <a:r>
              <a:rPr lang="en-US" sz="2400" dirty="0"/>
              <a:t> </a:t>
            </a:r>
            <a:r>
              <a:rPr lang="en-US" sz="2400" dirty="0" err="1"/>
              <a:t>како</a:t>
            </a:r>
            <a:r>
              <a:rPr lang="en-US" sz="2400" dirty="0"/>
              <a:t> </a:t>
            </a:r>
            <a:r>
              <a:rPr lang="en-US" sz="2400" dirty="0" err="1"/>
              <a:t>да</a:t>
            </a:r>
            <a:r>
              <a:rPr lang="en-US" sz="2400" dirty="0"/>
              <a:t> </a:t>
            </a:r>
            <a:r>
              <a:rPr lang="en-US" sz="2400" dirty="0" err="1"/>
              <a:t>извлечете</a:t>
            </a:r>
            <a:r>
              <a:rPr lang="en-US" sz="2400" dirty="0"/>
              <a:t> </a:t>
            </a:r>
            <a:r>
              <a:rPr lang="en-US" sz="2400" dirty="0" err="1"/>
              <a:t>максимум</a:t>
            </a:r>
            <a:r>
              <a:rPr lang="en-US" sz="2400" dirty="0"/>
              <a:t> </a:t>
            </a:r>
            <a:r>
              <a:rPr lang="en-US" sz="2400" dirty="0" err="1"/>
              <a:t>од</a:t>
            </a:r>
            <a:r>
              <a:rPr lang="en-US" sz="2400" dirty="0"/>
              <a:t> </a:t>
            </a:r>
            <a:r>
              <a:rPr lang="mk-MK" sz="2400" dirty="0" err="1"/>
              <a:t>Р</a:t>
            </a:r>
            <a:r>
              <a:rPr lang="en-US" sz="2400" dirty="0" err="1" smtClean="0"/>
              <a:t>имските</a:t>
            </a:r>
            <a:r>
              <a:rPr lang="en-US" sz="2400" dirty="0" smtClean="0"/>
              <a:t> </a:t>
            </a:r>
            <a:r>
              <a:rPr lang="en-US" sz="2400" dirty="0" err="1"/>
              <a:t>патишта</a:t>
            </a:r>
            <a:r>
              <a:rPr lang="en-US" sz="2400" dirty="0"/>
              <a:t> </a:t>
            </a:r>
            <a:r>
              <a:rPr lang="en-US" sz="2400" dirty="0" err="1"/>
              <a:t>во</a:t>
            </a:r>
            <a:r>
              <a:rPr lang="en-US" sz="2400" dirty="0"/>
              <a:t> </a:t>
            </a:r>
            <a:r>
              <a:rPr lang="en-US" sz="2400" dirty="0" err="1"/>
              <a:t>близина</a:t>
            </a:r>
            <a:r>
              <a:rPr lang="en-US" sz="2400" dirty="0"/>
              <a:t> </a:t>
            </a:r>
            <a:r>
              <a:rPr lang="en-US" sz="2400" dirty="0" err="1"/>
              <a:t>на</a:t>
            </a:r>
            <a:r>
              <a:rPr lang="en-US" sz="2400" dirty="0"/>
              <a:t> </a:t>
            </a:r>
            <a:r>
              <a:rPr lang="en-US" sz="2400" dirty="0" err="1"/>
              <a:t>вашата</a:t>
            </a:r>
            <a:r>
              <a:rPr lang="en-US" sz="2400" dirty="0"/>
              <a:t> </a:t>
            </a:r>
            <a:r>
              <a:rPr lang="en-US" sz="2400" dirty="0" err="1"/>
              <a:t>област</a:t>
            </a:r>
            <a:r>
              <a:rPr lang="en-US" sz="2400" dirty="0"/>
              <a:t>, </a:t>
            </a:r>
            <a:r>
              <a:rPr lang="en-US" sz="2400" dirty="0" err="1"/>
              <a:t>никогаш</a:t>
            </a:r>
            <a:r>
              <a:rPr lang="en-US" sz="2400" dirty="0"/>
              <a:t> </a:t>
            </a:r>
            <a:r>
              <a:rPr lang="en-US" sz="2400" dirty="0" err="1"/>
              <a:t>не</a:t>
            </a:r>
            <a:r>
              <a:rPr lang="en-US" sz="2400" dirty="0"/>
              <a:t> </a:t>
            </a:r>
            <a:r>
              <a:rPr lang="en-US" sz="2400" dirty="0" err="1"/>
              <a:t>било</a:t>
            </a:r>
            <a:r>
              <a:rPr lang="en-US" sz="2400" dirty="0"/>
              <a:t> </a:t>
            </a:r>
            <a:r>
              <a:rPr lang="en-US" sz="2400" dirty="0" err="1"/>
              <a:t>толку</a:t>
            </a:r>
            <a:r>
              <a:rPr lang="en-US" sz="2400" dirty="0"/>
              <a:t> </a:t>
            </a:r>
            <a:r>
              <a:rPr lang="en-US" sz="2400" dirty="0" err="1"/>
              <a:t>лесно</a:t>
            </a:r>
            <a:r>
              <a:rPr lang="en-US" sz="2400" dirty="0"/>
              <a:t>!</a:t>
            </a: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endParaRPr lang="mk-MK" sz="2400" b="1" i="1" dirty="0"/>
          </a:p>
          <a:p>
            <a:r>
              <a:rPr lang="en-US" sz="2400" b="1" i="1" dirty="0"/>
              <a:t>2. </a:t>
            </a:r>
            <a:r>
              <a:rPr lang="en-US" sz="2400" b="1" i="1" dirty="0" err="1"/>
              <a:t>Втора</a:t>
            </a:r>
            <a:r>
              <a:rPr lang="en-US" sz="2400" b="1" i="1" dirty="0"/>
              <a:t> </a:t>
            </a:r>
            <a:r>
              <a:rPr lang="en-US" sz="2400" b="1" i="1" dirty="0" err="1"/>
              <a:t>единица</a:t>
            </a:r>
            <a:r>
              <a:rPr lang="en-US" sz="2400" b="1" i="1" dirty="0"/>
              <a:t>: </a:t>
            </a:r>
            <a:r>
              <a:rPr lang="en-US" sz="2400" b="1" i="1" dirty="0" err="1"/>
              <a:t>Методологија</a:t>
            </a:r>
            <a:r>
              <a:rPr lang="en-US" sz="2400" b="1" i="1" dirty="0"/>
              <a:t> </a:t>
            </a:r>
            <a:r>
              <a:rPr lang="en-US" sz="2400" b="1" i="1" dirty="0" err="1"/>
              <a:t>за</a:t>
            </a:r>
            <a:r>
              <a:rPr lang="en-US" sz="2400" b="1" i="1" dirty="0"/>
              <a:t> </a:t>
            </a:r>
            <a:r>
              <a:rPr lang="en-US" sz="2400" b="1" i="1" dirty="0" err="1"/>
              <a:t>собирање</a:t>
            </a:r>
            <a:r>
              <a:rPr lang="en-US" sz="2400" b="1" i="1" dirty="0"/>
              <a:t> и </a:t>
            </a:r>
            <a:r>
              <a:rPr lang="en-US" sz="2400" b="1" i="1" dirty="0" err="1"/>
              <a:t>обработка</a:t>
            </a:r>
            <a:r>
              <a:rPr lang="en-US" sz="2400" b="1" i="1" dirty="0"/>
              <a:t> </a:t>
            </a:r>
            <a:r>
              <a:rPr lang="en-US" sz="2400" b="1" i="1" dirty="0" err="1"/>
              <a:t>на</a:t>
            </a:r>
            <a:r>
              <a:rPr lang="en-US" sz="2400" b="1" i="1" dirty="0"/>
              <a:t> </a:t>
            </a:r>
            <a:r>
              <a:rPr lang="en-US" sz="2400" b="1" i="1" dirty="0" err="1"/>
              <a:t>податоци</a:t>
            </a:r>
            <a:endParaRPr lang="en-US" sz="2400" dirty="0"/>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1664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p:nvPr/>
        </p:nvSpPr>
        <p:spPr>
          <a:xfrm>
            <a:off x="2522537" y="1998662"/>
            <a:ext cx="7146926" cy="584735"/>
          </a:xfrm>
          <a:prstGeom prst="rect">
            <a:avLst/>
          </a:prstGeom>
          <a:noFill/>
          <a:ln>
            <a:noFill/>
          </a:ln>
        </p:spPr>
        <p:txBody>
          <a:bodyPr spcFirstLastPara="1" wrap="square" lIns="45700" tIns="45700" rIns="45700" bIns="45700" anchor="t" anchorCtr="0">
            <a:spAutoFit/>
          </a:bodyPr>
          <a:lstStyle/>
          <a:p>
            <a:pPr algn="ctr" eaLnBrk="1" hangingPunct="1"/>
            <a:r>
              <a:rPr lang="mk-MK" altLang="es-ES" sz="3200" b="1" dirty="0">
                <a:latin typeface="Arial" panose="020B0604020202020204" pitchFamily="34" charset="0"/>
                <a:cs typeface="Arial" panose="020B0604020202020204" pitchFamily="34" charset="0"/>
              </a:rPr>
              <a:t>Ви благодариме на вниманието!</a:t>
            </a:r>
            <a:endParaRPr lang="mk-MK" altLang="es-ES" sz="3200" b="1" dirty="0">
              <a:latin typeface="Arial" panose="020B0604020202020204" pitchFamily="34" charset="0"/>
              <a:cs typeface="Arial" panose="020B0604020202020204" pitchFamily="34" charset="0"/>
            </a:endParaRPr>
          </a:p>
        </p:txBody>
      </p:sp>
      <p:sp>
        <p:nvSpPr>
          <p:cNvPr id="398" name="Google Shape;398;p30"/>
          <p:cNvSpPr txBox="1"/>
          <p:nvPr/>
        </p:nvSpPr>
        <p:spPr>
          <a:xfrm>
            <a:off x="2771775" y="6170612"/>
            <a:ext cx="8505825" cy="6248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Raleway Thin"/>
              <a:buNone/>
            </a:pPr>
            <a:r>
              <a:rPr lang="en-US" sz="1200" b="0" i="0" u="none" strike="noStrike" cap="none" dirty="0">
                <a:solidFill>
                  <a:srgbClr val="000000"/>
                </a:solidFill>
                <a:latin typeface="Raleway Thin"/>
                <a:ea typeface="Raleway Thin"/>
                <a:cs typeface="Raleway Thin"/>
                <a:sym typeface="Raleway Thin"/>
              </a:rPr>
              <a:t>With the support of the Erasmus+ </a:t>
            </a:r>
            <a:r>
              <a:rPr lang="en-US" sz="1200" b="0" i="0" u="none" strike="noStrike" cap="none" dirty="0" err="1">
                <a:solidFill>
                  <a:srgbClr val="000000"/>
                </a:solidFill>
                <a:latin typeface="Raleway Thin"/>
                <a:ea typeface="Raleway Thin"/>
                <a:cs typeface="Raleway Thin"/>
                <a:sym typeface="Raleway Thin"/>
              </a:rPr>
              <a:t>programme</a:t>
            </a:r>
            <a:r>
              <a:rPr lang="en-US" sz="1200" b="0" i="0" u="none" strike="noStrike" cap="none" dirty="0">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dirty="0"/>
          </a:p>
        </p:txBody>
      </p:sp>
      <p:pic>
        <p:nvPicPr>
          <p:cNvPr id="399" name="Google Shape;399;p3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00" name="Google Shape;400;p30" descr="image.png"/>
          <p:cNvPicPr preferRelativeResize="0"/>
          <p:nvPr/>
        </p:nvPicPr>
        <p:blipFill rotWithShape="1">
          <a:blip r:embed="rId4">
            <a:alphaModFix/>
          </a:blip>
          <a:srcRect/>
          <a:stretch/>
        </p:blipFill>
        <p:spPr>
          <a:xfrm>
            <a:off x="3836987" y="417512"/>
            <a:ext cx="4518026" cy="1411288"/>
          </a:xfrm>
          <a:prstGeom prst="rect">
            <a:avLst/>
          </a:prstGeom>
          <a:noFill/>
          <a:ln>
            <a:noFill/>
          </a:ln>
        </p:spPr>
      </p:pic>
      <p:pic>
        <p:nvPicPr>
          <p:cNvPr id="401" name="Google Shape;401;p30" descr="image.png"/>
          <p:cNvPicPr preferRelativeResize="0"/>
          <p:nvPr/>
        </p:nvPicPr>
        <p:blipFill rotWithShape="1">
          <a:blip r:embed="rId5">
            <a:alphaModFix/>
          </a:blip>
          <a:srcRect/>
          <a:stretch/>
        </p:blipFill>
        <p:spPr>
          <a:xfrm>
            <a:off x="-92075" y="2984500"/>
            <a:ext cx="12192000" cy="2846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53637bb0de_1_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72" name="Google Shape;72;g53637bb0de_1_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73" name="Google Shape;73;g53637bb0de_1_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75" name="Google Shape;75;g53637bb0de_1_32"/>
          <p:cNvSpPr txBox="1"/>
          <p:nvPr/>
        </p:nvSpPr>
        <p:spPr>
          <a:xfrm>
            <a:off x="293675" y="2585200"/>
            <a:ext cx="11022900" cy="3271200"/>
          </a:xfrm>
          <a:prstGeom prst="rect">
            <a:avLst/>
          </a:prstGeom>
          <a:noFill/>
          <a:ln>
            <a:noFill/>
          </a:ln>
        </p:spPr>
        <p:txBody>
          <a:bodyPr spcFirstLastPara="1" wrap="square" lIns="45700" tIns="45700" rIns="45700" bIns="45700" anchor="t" anchorCtr="0">
            <a:noAutofit/>
          </a:bodyPr>
          <a:lstStyle/>
          <a:p>
            <a:r>
              <a:rPr lang="it-IT" sz="2400" dirty="0"/>
              <a:t>3 елементи од голема важност</a:t>
            </a:r>
            <a:r>
              <a:rPr lang="it-IT" sz="2400" dirty="0" smtClean="0"/>
              <a:t>:</a:t>
            </a:r>
            <a:endParaRPr lang="mk-MK" sz="2400" dirty="0" smtClean="0"/>
          </a:p>
          <a:p>
            <a:endParaRPr lang="en-US" sz="2400" dirty="0"/>
          </a:p>
          <a:p>
            <a:r>
              <a:rPr lang="it-IT" sz="2400" dirty="0"/>
              <a:t>• </a:t>
            </a:r>
            <a:r>
              <a:rPr lang="it-IT" sz="2400" b="1" i="1" dirty="0"/>
              <a:t>Големина на пазарот</a:t>
            </a:r>
            <a:r>
              <a:rPr lang="it-IT" sz="2400" dirty="0"/>
              <a:t>. Колку потенцијални клиенти се достапни?</a:t>
            </a:r>
            <a:endParaRPr lang="en-US" sz="2400" dirty="0"/>
          </a:p>
          <a:p>
            <a:r>
              <a:rPr lang="it-IT" sz="2400" dirty="0"/>
              <a:t>• </a:t>
            </a:r>
            <a:r>
              <a:rPr lang="it-IT" sz="2400" b="1" i="1" dirty="0"/>
              <a:t>Профитабилност</a:t>
            </a:r>
            <a:r>
              <a:rPr lang="it-IT" sz="2400" dirty="0"/>
              <a:t>. Дали потенцијалните клиенти се подготвени и способни да трошат на услугите од интерес?</a:t>
            </a:r>
            <a:endParaRPr lang="en-US" sz="2400" dirty="0"/>
          </a:p>
          <a:p>
            <a:r>
              <a:rPr lang="it-IT" sz="2400" dirty="0"/>
              <a:t>• </a:t>
            </a:r>
            <a:r>
              <a:rPr lang="it-IT" sz="2400" b="1" i="1" dirty="0"/>
              <a:t>Потенцијален раст</a:t>
            </a:r>
            <a:r>
              <a:rPr lang="it-IT" sz="2400" dirty="0"/>
              <a:t>. Дали има знаци, студии или извори дека големината на пазарот ќе расте, ќе остане релативно статична или ќе се намали?</a:t>
            </a:r>
            <a:endParaRPr lang="en-US" sz="2400" dirty="0"/>
          </a:p>
          <a:p>
            <a:pPr marL="0" lvl="0" indent="0" algn="just"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436E3349-627E-4AAA-A296-1170255FEDA7}"/>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53637bb0de_1_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81" name="Google Shape;81;g53637bb0de_1_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82" name="Google Shape;82;g53637bb0de_1_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84" name="Google Shape;84;g53637bb0de_1_42"/>
          <p:cNvSpPr txBox="1"/>
          <p:nvPr/>
        </p:nvSpPr>
        <p:spPr>
          <a:xfrm>
            <a:off x="293675" y="2337927"/>
            <a:ext cx="11022900" cy="3770100"/>
          </a:xfrm>
          <a:prstGeom prst="rect">
            <a:avLst/>
          </a:prstGeom>
          <a:noFill/>
          <a:ln>
            <a:noFill/>
          </a:ln>
        </p:spPr>
        <p:txBody>
          <a:bodyPr spcFirstLastPara="1" wrap="square" lIns="45700" tIns="45700" rIns="45700" bIns="45700" anchor="t" anchorCtr="0">
            <a:noAutofit/>
          </a:bodyPr>
          <a:lstStyle/>
          <a:p>
            <a:r>
              <a:rPr lang="it-IT" sz="2000" dirty="0"/>
              <a:t>Често, важни и корисни податоци се достапни. Тела како што се</a:t>
            </a:r>
            <a:r>
              <a:rPr lang="it-IT" sz="2000" dirty="0" smtClean="0"/>
              <a:t>:</a:t>
            </a:r>
          </a:p>
          <a:p>
            <a:endParaRPr lang="en-US" sz="2000" dirty="0"/>
          </a:p>
          <a:p>
            <a:r>
              <a:rPr lang="it-IT" sz="2000" dirty="0"/>
              <a:t>Попис на владата и статистички </a:t>
            </a:r>
            <a:r>
              <a:rPr lang="it-IT" sz="2000" dirty="0" smtClean="0"/>
              <a:t>податоци</a:t>
            </a:r>
          </a:p>
          <a:p>
            <a:endParaRPr lang="en-US" sz="2000" dirty="0"/>
          </a:p>
          <a:p>
            <a:r>
              <a:rPr lang="it-IT" sz="2000" dirty="0"/>
              <a:t>Социјални </a:t>
            </a:r>
            <a:r>
              <a:rPr lang="it-IT" sz="2000" dirty="0" smtClean="0"/>
              <a:t>медиуми</a:t>
            </a:r>
          </a:p>
          <a:p>
            <a:endParaRPr lang="en-US" sz="2000" dirty="0"/>
          </a:p>
          <a:p>
            <a:r>
              <a:rPr lang="it-IT" sz="2000" dirty="0"/>
              <a:t>Анкети и извештаи за културен </a:t>
            </a:r>
            <a:r>
              <a:rPr lang="it-IT" sz="2000" dirty="0" smtClean="0"/>
              <a:t>туризам</a:t>
            </a:r>
          </a:p>
          <a:p>
            <a:endParaRPr lang="en-US" sz="2000" dirty="0"/>
          </a:p>
          <a:p>
            <a:r>
              <a:rPr lang="it-IT" sz="2000" dirty="0"/>
              <a:t>Владини агенции релевантни за деловните </a:t>
            </a:r>
            <a:r>
              <a:rPr lang="it-IT" sz="2000" dirty="0" smtClean="0"/>
              <a:t>активности</a:t>
            </a:r>
          </a:p>
          <a:p>
            <a:endParaRPr lang="en-US" sz="2000" dirty="0"/>
          </a:p>
          <a:p>
            <a:r>
              <a:rPr lang="it-IT" sz="2000" dirty="0"/>
              <a:t>Извештаи за истражување на пазарот веб-страници</a:t>
            </a:r>
            <a:endParaRPr lang="en-US" sz="2000" dirty="0"/>
          </a:p>
          <a:p>
            <a:r>
              <a:rPr lang="it-IT" sz="2000" dirty="0"/>
              <a:t> </a:t>
            </a:r>
            <a:endParaRPr lang="en-US" sz="2000" dirty="0"/>
          </a:p>
          <a:p>
            <a:pPr marL="0" lvl="0" indent="0" algn="just" rtl="0">
              <a:lnSpc>
                <a:spcPct val="150000"/>
              </a:lnSpc>
              <a:spcBef>
                <a:spcPts val="0"/>
              </a:spcBef>
              <a:spcAft>
                <a:spcPts val="0"/>
              </a:spcAft>
              <a:buNone/>
            </a:pPr>
            <a:endParaRPr sz="2000" dirty="0">
              <a:solidFill>
                <a:srgbClr val="0D0D0D"/>
              </a:solidFill>
            </a:endParaRPr>
          </a:p>
        </p:txBody>
      </p:sp>
      <p:pic>
        <p:nvPicPr>
          <p:cNvPr id="85" name="Google Shape;85;g53637bb0de_1_42"/>
          <p:cNvPicPr preferRelativeResize="0"/>
          <p:nvPr/>
        </p:nvPicPr>
        <p:blipFill>
          <a:blip r:embed="rId6">
            <a:alphaModFix/>
          </a:blip>
          <a:stretch>
            <a:fillRect/>
          </a:stretch>
        </p:blipFill>
        <p:spPr>
          <a:xfrm>
            <a:off x="6915918" y="3032698"/>
            <a:ext cx="3138857" cy="2746500"/>
          </a:xfrm>
          <a:prstGeom prst="rect">
            <a:avLst/>
          </a:prstGeom>
          <a:noFill/>
          <a:ln>
            <a:noFill/>
          </a:ln>
        </p:spPr>
      </p:pic>
      <p:sp>
        <p:nvSpPr>
          <p:cNvPr id="2" name="Google Shape;55;g53637bb0de_1_2">
            <a:extLst>
              <a:ext uri="{FF2B5EF4-FFF2-40B4-BE49-F238E27FC236}">
                <a16:creationId xmlns:a16="http://schemas.microsoft.com/office/drawing/2014/main" id="{8E0F1303-33F3-433A-A893-F2966358F722}"/>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53637bb0de_1_5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91" name="Google Shape;91;g53637bb0de_1_5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92" name="Google Shape;92;g53637bb0de_1_5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94" name="Google Shape;94;g53637bb0de_1_52"/>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r>
              <a:rPr lang="it-IT" sz="2400" dirty="0"/>
              <a:t>Како да</a:t>
            </a:r>
            <a:r>
              <a:rPr lang="it-IT" sz="2400" dirty="0" smtClean="0"/>
              <a:t>:</a:t>
            </a:r>
            <a:endParaRPr lang="mk-MK" sz="2400" dirty="0" smtClean="0"/>
          </a:p>
          <a:p>
            <a:endParaRPr lang="en-US" sz="2400" dirty="0"/>
          </a:p>
          <a:p>
            <a:r>
              <a:rPr lang="it-IT" sz="2400" dirty="0"/>
              <a:t>Консултирате јавните бази на податоци за културен туризам / претприемништво;</a:t>
            </a:r>
            <a:endParaRPr lang="en-US" sz="2400" dirty="0"/>
          </a:p>
          <a:p>
            <a:r>
              <a:rPr lang="it-IT" sz="2400" dirty="0"/>
              <a:t>(на пр. избирање и извлекување податоци, барање меѓу ресурси)</a:t>
            </a:r>
            <a:endParaRPr lang="en-US" sz="2400" dirty="0"/>
          </a:p>
          <a:p>
            <a:r>
              <a:rPr lang="it-IT" sz="2400" dirty="0"/>
              <a:t> </a:t>
            </a:r>
            <a:endParaRPr lang="en-US" sz="2400" dirty="0"/>
          </a:p>
          <a:p>
            <a:r>
              <a:rPr lang="it-IT" sz="2400" dirty="0"/>
              <a:t>Испитате и интерпретирате добиени податоци;</a:t>
            </a:r>
            <a:endParaRPr lang="en-US" sz="2400" dirty="0"/>
          </a:p>
          <a:p>
            <a:r>
              <a:rPr lang="it-IT" sz="2400" dirty="0"/>
              <a:t>(на пример, да добиете увид од споредбата на податоците, како и од претставата за графички податоци)</a:t>
            </a:r>
            <a:endParaRPr lang="en-US" sz="2400" dirty="0"/>
          </a:p>
          <a:p>
            <a:pPr marL="457200" lvl="0" indent="0" algn="l" rtl="0">
              <a:lnSpc>
                <a:spcPct val="150000"/>
              </a:lnSpc>
              <a:spcBef>
                <a:spcPts val="0"/>
              </a:spcBef>
              <a:spcAft>
                <a:spcPts val="0"/>
              </a:spcAft>
              <a:buNone/>
            </a:pPr>
            <a:endParaRPr sz="2400" dirty="0">
              <a:solidFill>
                <a:srgbClr val="0D0D0D"/>
              </a:solidFill>
            </a:endParaRPr>
          </a:p>
          <a:p>
            <a:pPr marL="0" lvl="0" indent="0" algn="l" rtl="0">
              <a:lnSpc>
                <a:spcPct val="150000"/>
              </a:lnSpc>
              <a:spcBef>
                <a:spcPts val="0"/>
              </a:spcBef>
              <a:spcAft>
                <a:spcPts val="0"/>
              </a:spcAft>
              <a:buNone/>
            </a:pPr>
            <a:endParaRPr sz="24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0159F825-A1E5-4726-9E13-289120105444}"/>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5363c714d0_0_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00" name="Google Shape;100;g5363c714d0_0_0"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01" name="Google Shape;101;g5363c714d0_0_0"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03" name="Google Shape;103;g5363c714d0_0_0"/>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pPr marL="457200" lvl="0" indent="-393700">
              <a:lnSpc>
                <a:spcPct val="150000"/>
              </a:lnSpc>
              <a:buClr>
                <a:srgbClr val="0D0D0D"/>
              </a:buClr>
              <a:buSzPts val="2600"/>
              <a:buChar char="●"/>
            </a:pPr>
            <a:r>
              <a:rPr lang="ru-RU" sz="2000" dirty="0">
                <a:solidFill>
                  <a:srgbClr val="0D0D0D"/>
                </a:solidFill>
              </a:rPr>
              <a:t>Контекстуализирајте ги во сопствена идеја за претприемништво</a:t>
            </a:r>
          </a:p>
          <a:p>
            <a:pPr marL="457200" lvl="0" indent="-393700">
              <a:lnSpc>
                <a:spcPct val="150000"/>
              </a:lnSpc>
              <a:buClr>
                <a:srgbClr val="0D0D0D"/>
              </a:buClr>
              <a:buSzPts val="2600"/>
              <a:buChar char="●"/>
            </a:pPr>
            <a:r>
              <a:rPr lang="ru-RU" sz="2000" dirty="0">
                <a:solidFill>
                  <a:srgbClr val="0D0D0D"/>
                </a:solidFill>
              </a:rPr>
              <a:t>… Со одговарање на прашања!</a:t>
            </a:r>
          </a:p>
          <a:p>
            <a:pPr marL="457200" lvl="0" indent="-393700">
              <a:lnSpc>
                <a:spcPct val="150000"/>
              </a:lnSpc>
              <a:buClr>
                <a:srgbClr val="0D0D0D"/>
              </a:buClr>
              <a:buSzPts val="2600"/>
              <a:buChar char="●"/>
            </a:pPr>
            <a:r>
              <a:rPr lang="ru-RU" sz="2000" dirty="0">
                <a:solidFill>
                  <a:srgbClr val="0D0D0D"/>
                </a:solidFill>
              </a:rPr>
              <a:t>Колку се троши на културен туризам во областа на интерес?</a:t>
            </a:r>
          </a:p>
          <a:p>
            <a:pPr marL="457200" lvl="0" indent="-393700">
              <a:lnSpc>
                <a:spcPct val="150000"/>
              </a:lnSpc>
              <a:buClr>
                <a:srgbClr val="0D0D0D"/>
              </a:buClr>
              <a:buSzPts val="2600"/>
              <a:buChar char="●"/>
            </a:pPr>
            <a:r>
              <a:rPr lang="ru-RU" sz="2000" dirty="0">
                <a:solidFill>
                  <a:srgbClr val="0D0D0D"/>
                </a:solidFill>
              </a:rPr>
              <a:t>Колкава е просечната сума на клиенти во иницијативата за културен туризам?</a:t>
            </a:r>
          </a:p>
          <a:p>
            <a:pPr marL="457200" lvl="0" indent="-393700">
              <a:lnSpc>
                <a:spcPct val="150000"/>
              </a:lnSpc>
              <a:buClr>
                <a:srgbClr val="0D0D0D"/>
              </a:buClr>
              <a:buSzPts val="2600"/>
              <a:buChar char="●"/>
            </a:pPr>
            <a:r>
              <a:rPr lang="ru-RU" sz="2000" dirty="0">
                <a:solidFill>
                  <a:srgbClr val="0D0D0D"/>
                </a:solidFill>
              </a:rPr>
              <a:t>Кои се тие? Кој од нив би бил цел на нечија понуда?</a:t>
            </a:r>
          </a:p>
          <a:p>
            <a:pPr marL="457200" lvl="0" indent="-393700">
              <a:lnSpc>
                <a:spcPct val="150000"/>
              </a:lnSpc>
              <a:buClr>
                <a:srgbClr val="0D0D0D"/>
              </a:buClr>
              <a:buSzPts val="2600"/>
              <a:buChar char="●"/>
            </a:pPr>
            <a:r>
              <a:rPr lang="ru-RU" sz="2000" dirty="0">
                <a:solidFill>
                  <a:srgbClr val="0D0D0D"/>
                </a:solidFill>
              </a:rPr>
              <a:t>Затоа, каква би била можноста за приход?</a:t>
            </a:r>
          </a:p>
          <a:p>
            <a:pPr marL="457200" lvl="0" indent="-393700">
              <a:lnSpc>
                <a:spcPct val="150000"/>
              </a:lnSpc>
              <a:buClr>
                <a:srgbClr val="0D0D0D"/>
              </a:buClr>
              <a:buSzPts val="2600"/>
              <a:buChar char="●"/>
            </a:pPr>
            <a:r>
              <a:rPr lang="ru-RU" sz="2000" dirty="0">
                <a:solidFill>
                  <a:srgbClr val="0D0D0D"/>
                </a:solidFill>
              </a:rPr>
              <a:t>Дали веќе има деловна активност насочена кон културен туризам? Ако е така, колку на територијата?</a:t>
            </a:r>
            <a:endParaRPr sz="2000" dirty="0">
              <a:solidFill>
                <a:srgbClr val="0D0D0D"/>
              </a:solidFill>
            </a:endParaRPr>
          </a:p>
        </p:txBody>
      </p:sp>
      <p:pic>
        <p:nvPicPr>
          <p:cNvPr id="104" name="Google Shape;104;g5363c714d0_0_0"/>
          <p:cNvPicPr preferRelativeResize="0"/>
          <p:nvPr/>
        </p:nvPicPr>
        <p:blipFill>
          <a:blip r:embed="rId6">
            <a:alphaModFix/>
          </a:blip>
          <a:stretch>
            <a:fillRect/>
          </a:stretch>
        </p:blipFill>
        <p:spPr>
          <a:xfrm>
            <a:off x="10011638" y="2305750"/>
            <a:ext cx="1304925" cy="1276350"/>
          </a:xfrm>
          <a:prstGeom prst="rect">
            <a:avLst/>
          </a:prstGeom>
          <a:noFill/>
          <a:ln>
            <a:noFill/>
          </a:ln>
        </p:spPr>
      </p:pic>
      <p:sp>
        <p:nvSpPr>
          <p:cNvPr id="2" name="Google Shape;55;g53637bb0de_1_2">
            <a:extLst>
              <a:ext uri="{FF2B5EF4-FFF2-40B4-BE49-F238E27FC236}">
                <a16:creationId xmlns:a16="http://schemas.microsoft.com/office/drawing/2014/main" id="{820CFF3B-F851-47BD-8357-63C78CDD931C}"/>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99f1de2ff6_0_15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0" name="Google Shape;110;g99f1de2ff6_0_15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11" name="Google Shape;111;g99f1de2ff6_0_15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13" name="Google Shape;113;g99f1de2ff6_0_154"/>
          <p:cNvSpPr txBox="1"/>
          <p:nvPr/>
        </p:nvSpPr>
        <p:spPr>
          <a:xfrm>
            <a:off x="705625" y="2547925"/>
            <a:ext cx="10838700" cy="2956948"/>
          </a:xfrm>
          <a:prstGeom prst="rect">
            <a:avLst/>
          </a:prstGeom>
          <a:noFill/>
          <a:ln>
            <a:noFill/>
          </a:ln>
        </p:spPr>
        <p:txBody>
          <a:bodyPr spcFirstLastPara="1" wrap="square" lIns="45700" tIns="45700" rIns="45700" bIns="45700" anchor="t" anchorCtr="0">
            <a:noAutofit/>
          </a:bodyPr>
          <a:lstStyle/>
          <a:p>
            <a:r>
              <a:rPr lang="it-IT" sz="2400" dirty="0"/>
              <a:t>Консултирајте се со јавни бази на податоци за културен туризам / претприемништво</a:t>
            </a:r>
            <a:endParaRPr lang="en-US" sz="2400" dirty="0"/>
          </a:p>
          <a:p>
            <a:r>
              <a:rPr lang="it-IT" sz="2400" dirty="0"/>
              <a:t> </a:t>
            </a:r>
            <a:endParaRPr lang="en-US" sz="2400" dirty="0"/>
          </a:p>
          <a:p>
            <a:r>
              <a:rPr lang="it-IT" sz="2400" dirty="0"/>
              <a:t>Податоците за пописот (на пример, пописот на владата и статистичките податоци) доаѓаат од официјални извори што следат популации од интереси (на пример, број на туристи регистрирани во временски период, во некој регион). Овој вид на податоци е исклучително прецизен, сигурен и ажуриран.</a:t>
            </a:r>
            <a:endParaRPr lang="en-US" sz="2400" dirty="0"/>
          </a:p>
        </p:txBody>
      </p:sp>
      <p:sp>
        <p:nvSpPr>
          <p:cNvPr id="2" name="Google Shape;55;g53637bb0de_1_2">
            <a:extLst>
              <a:ext uri="{FF2B5EF4-FFF2-40B4-BE49-F238E27FC236}">
                <a16:creationId xmlns:a16="http://schemas.microsoft.com/office/drawing/2014/main" id="{5C586F72-AE6C-4C93-AE41-570E255BB9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ru-RU" sz="2400" b="1" i="1" dirty="0"/>
              <a:t>1. Прва единица: Декодирање на територијата: Потреби и можности</a:t>
            </a:r>
            <a:endParaRPr lang="ru-RU" sz="24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3124</Words>
  <Application>Microsoft Office PowerPoint</Application>
  <PresentationFormat>Widescreen</PresentationFormat>
  <Paragraphs>339</Paragraphs>
  <Slides>41</Slides>
  <Notes>41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Raleway</vt:lpstr>
      <vt:lpstr>Raleway Thin</vt:lpstr>
      <vt:lpstr>Calibri</vt:lpstr>
      <vt:lpstr>Arial Rounded</vt:lpstr>
      <vt:lpstr>Arial</vt:lpstr>
      <vt:lpstr>Office Theme</vt:lpstr>
      <vt:lpstr>Immagine bitmap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42</cp:revision>
  <dcterms:modified xsi:type="dcterms:W3CDTF">2020-12-08T00:08:47Z</dcterms:modified>
</cp:coreProperties>
</file>